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302" r:id="rId4"/>
    <p:sldId id="292" r:id="rId5"/>
    <p:sldId id="290" r:id="rId6"/>
    <p:sldId id="303" r:id="rId7"/>
    <p:sldId id="295" r:id="rId8"/>
    <p:sldId id="304" r:id="rId9"/>
    <p:sldId id="297" r:id="rId10"/>
    <p:sldId id="308" r:id="rId11"/>
    <p:sldId id="307" r:id="rId12"/>
    <p:sldId id="291" r:id="rId13"/>
    <p:sldId id="265" r:id="rId14"/>
    <p:sldId id="322" r:id="rId15"/>
    <p:sldId id="264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2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1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explosion val="7"/>
          <c:dPt>
            <c:idx val="0"/>
            <c:bubble3D val="0"/>
            <c:spPr>
              <a:solidFill>
                <a:srgbClr val="3BA311"/>
              </a:solidFill>
            </c:spPr>
          </c:dPt>
          <c:dPt>
            <c:idx val="1"/>
            <c:bubble3D val="0"/>
            <c:spPr>
              <a:solidFill>
                <a:srgbClr val="EC0A0A"/>
              </a:solidFill>
            </c:spPr>
          </c:dPt>
          <c:dPt>
            <c:idx val="2"/>
            <c:bubble3D val="0"/>
            <c:spPr>
              <a:solidFill>
                <a:srgbClr val="FC8E14"/>
              </a:solidFill>
            </c:spPr>
          </c:dPt>
          <c:dLbls>
            <c:dLbl>
              <c:idx val="0"/>
              <c:layout>
                <c:manualLayout>
                  <c:x val="0.29074928410895023"/>
                  <c:y val="8.2437332211089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2060"/>
                        </a:solidFill>
                      </a:rPr>
                      <a:t>Coverage  </a:t>
                    </a:r>
                  </a:p>
                  <a:p>
                    <a:r>
                      <a:rPr lang="en-US" sz="1400" b="1" dirty="0" smtClean="0">
                        <a:solidFill>
                          <a:srgbClr val="002060"/>
                        </a:solidFill>
                      </a:rPr>
                      <a:t>Deficit </a:t>
                    </a:r>
                    <a:endParaRPr lang="en-US" sz="1400" b="1" dirty="0">
                      <a:solidFill>
                        <a:srgbClr val="002060"/>
                      </a:solidFill>
                    </a:endParaRPr>
                  </a:p>
                  <a:p>
                    <a:r>
                      <a:rPr lang="en-US" sz="1600" b="1" dirty="0">
                        <a:solidFill>
                          <a:srgbClr val="002060"/>
                        </a:solidFill>
                      </a:rPr>
                      <a:t>0</a:t>
                    </a:r>
                    <a:r>
                      <a:rPr lang="en-US" sz="1600" b="1" dirty="0" smtClean="0">
                        <a:solidFill>
                          <a:srgbClr val="002060"/>
                        </a:solidFill>
                      </a:rPr>
                      <a:t> </a:t>
                    </a:r>
                    <a:r>
                      <a:rPr lang="en-US" sz="1600" b="1" dirty="0">
                        <a:solidFill>
                          <a:srgbClr val="002060"/>
                        </a:solidFill>
                      </a:rPr>
                      <a:t>%</a:t>
                    </a:r>
                    <a:endParaRPr lang="en-US" sz="16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036850842962423"/>
                  <c:y val="0.2645590645078054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rgbClr val="002060"/>
                        </a:solidFill>
                      </a:rPr>
                      <a:t>Coverage deficit:</a:t>
                    </a:r>
                  </a:p>
                  <a:p>
                    <a:r>
                      <a:rPr lang="en-US" sz="1600" b="1" dirty="0">
                        <a:solidFill>
                          <a:srgbClr val="002060"/>
                        </a:solidFill>
                      </a:rPr>
                      <a:t>100% </a:t>
                    </a:r>
                    <a:endParaRPr lang="en-US" sz="36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582127610107184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002060"/>
                        </a:solidFill>
                      </a:rPr>
                      <a:t>Coverage deficit: Very High</a:t>
                    </a:r>
                  </a:p>
                  <a:p>
                    <a:r>
                      <a:rPr lang="en-US" sz="1200" b="1" dirty="0">
                        <a:solidFill>
                          <a:srgbClr val="002060"/>
                        </a:solidFill>
                      </a:rPr>
                      <a:t> (Means tested)</a:t>
                    </a:r>
                    <a:endParaRPr lang="en-US" sz="20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sample_graphs!$K$2:$K$4</c:f>
              <c:strCache>
                <c:ptCount val="3"/>
                <c:pt idx="0">
                  <c:v>No Deficit</c:v>
                </c:pt>
                <c:pt idx="1">
                  <c:v>100% Deficit</c:v>
                </c:pt>
                <c:pt idx="2">
                  <c:v>Very High Deficit (Means tested)</c:v>
                </c:pt>
              </c:strCache>
            </c:strRef>
          </c:cat>
          <c:val>
            <c:numRef>
              <c:f>sample_graphs!$L$2:$L$4</c:f>
              <c:numCache>
                <c:formatCode>0.0%</c:formatCode>
                <c:ptCount val="3"/>
                <c:pt idx="0">
                  <c:v>5.3404511935222901E-2</c:v>
                </c:pt>
                <c:pt idx="1">
                  <c:v>0.48140563383593099</c:v>
                </c:pt>
                <c:pt idx="2">
                  <c:v>0.46518985422884601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771077997957956"/>
          <c:y val="0.10150815972180947"/>
          <c:w val="0.63561274389463618"/>
          <c:h val="0.5423946542786930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FC8E14"/>
              </a:solidFill>
              <a:ln>
                <a:solidFill>
                  <a:srgbClr val="FC8E14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Africa</c:v>
                </c:pt>
                <c:pt idx="1">
                  <c:v>Asia and the Pacific</c:v>
                </c:pt>
                <c:pt idx="2">
                  <c:v>Europe</c:v>
                </c:pt>
                <c:pt idx="3">
                  <c:v>Americas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1.5</c:v>
                </c:pt>
                <c:pt idx="1">
                  <c:v>8.1999999999999993</c:v>
                </c:pt>
                <c:pt idx="2">
                  <c:v>2.2999999999999998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152606397577455E-2"/>
          <c:y val="0.66433080653868837"/>
          <c:w val="0.9044943113350532"/>
          <c:h val="0.19610646324354322"/>
        </c:manualLayout>
      </c:layout>
      <c:overlay val="0"/>
      <c:txPr>
        <a:bodyPr/>
        <a:lstStyle/>
        <a:p>
          <a:pPr>
            <a:defRPr lang="en-GB" sz="1200" kern="120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'tab 4'!$B$1</c:f>
              <c:strCache>
                <c:ptCount val="1"/>
                <c:pt idx="0">
                  <c:v>Coverage gap due to insuffiicent numbers of formal long term care workers (relative to population weighted median threshold: 4.2 FTE workers per 100 persons 65 years and over), %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3.8005546715026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43490159042327E-3"/>
                  <c:y val="-1.900277335751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629860097775728E-17"/>
                  <c:y val="-2.533703114335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2.533703114335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743490159042327E-3"/>
                  <c:y val="-1.9002773357513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'tab 4'!$A$2:$A$7</c:f>
              <c:strCache>
                <c:ptCount val="6"/>
                <c:pt idx="0">
                  <c:v>Global</c:v>
                </c:pt>
                <c:pt idx="2">
                  <c:v>Africa</c:v>
                </c:pt>
                <c:pt idx="3">
                  <c:v>Americas</c:v>
                </c:pt>
                <c:pt idx="4">
                  <c:v>Asia and the Pacific</c:v>
                </c:pt>
                <c:pt idx="5">
                  <c:v>Europe</c:v>
                </c:pt>
              </c:strCache>
            </c:strRef>
          </c:cat>
          <c:val>
            <c:numRef>
              <c:f>'tab 4'!$B$2:$B$7</c:f>
              <c:numCache>
                <c:formatCode>General</c:formatCode>
                <c:ptCount val="6"/>
                <c:pt idx="0">
                  <c:v>50.1</c:v>
                </c:pt>
                <c:pt idx="2">
                  <c:v>92.3</c:v>
                </c:pt>
                <c:pt idx="3">
                  <c:v>14.7</c:v>
                </c:pt>
                <c:pt idx="4">
                  <c:v>64.599999999999994</c:v>
                </c:pt>
                <c:pt idx="5">
                  <c:v>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2836296"/>
        <c:axId val="342830416"/>
        <c:axId val="0"/>
      </c:bar3DChart>
      <c:catAx>
        <c:axId val="342836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830416"/>
        <c:crosses val="autoZero"/>
        <c:auto val="1"/>
        <c:lblAlgn val="ctr"/>
        <c:lblOffset val="100"/>
        <c:noMultiLvlLbl val="0"/>
      </c:catAx>
      <c:valAx>
        <c:axId val="34283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836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EA705-BC45-4F5B-AD7D-EC79B074FE7E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519803-163B-48DA-89A7-5740EB152D00}" type="pres">
      <dgm:prSet presAssocID="{7A2EA705-BC45-4F5B-AD7D-EC79B074F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6758CE9D-AF82-45C8-80C7-E9C09E5DF26A}" type="presOf" srcId="{7A2EA705-BC45-4F5B-AD7D-EC79B074FE7E}" destId="{CC519803-163B-48DA-89A7-5740EB152D0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7A2485-86C8-CD41-9DC9-AA467B480B1B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81884D-1D93-234C-AF08-D6651A643F29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Establish </a:t>
          </a:r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LTC </a:t>
          </a:r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as a right in its own</a:t>
          </a:r>
          <a:endParaRPr lang="en-US" sz="1400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8EC9DCF6-5325-AE46-A3A9-9439B7F122CF}" type="parTrans" cxnId="{433F3AC7-4A86-EC4C-803F-81D15039B10C}">
      <dgm:prSet/>
      <dgm:spPr/>
      <dgm:t>
        <a:bodyPr/>
        <a:lstStyle/>
        <a:p>
          <a:endParaRPr lang="en-US"/>
        </a:p>
      </dgm:t>
    </dgm:pt>
    <dgm:pt modelId="{7D788E64-EC0C-5D48-B36C-3EC769D042CB}" type="sibTrans" cxnId="{433F3AC7-4A86-EC4C-803F-81D15039B10C}">
      <dgm:prSet/>
      <dgm:spPr/>
      <dgm:t>
        <a:bodyPr/>
        <a:lstStyle/>
        <a:p>
          <a:endParaRPr lang="en-US"/>
        </a:p>
      </dgm:t>
    </dgm:pt>
    <dgm:pt modelId="{FB465FEE-491E-7341-A680-F0A4818CF281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Develop inclusive national </a:t>
          </a: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LTC </a:t>
          </a: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legislation for </a:t>
          </a:r>
          <a:r>
            <a:rPr lang="en-US" sz="1400" b="0" dirty="0" smtClean="0">
              <a:latin typeface="Calibri" panose="020F0502020204030204" pitchFamily="34" charset="0"/>
            </a:rPr>
            <a:t>older persons</a:t>
          </a:r>
          <a:endParaRPr lang="en-US" sz="1400" b="0" dirty="0">
            <a:latin typeface="Calibri" panose="020F0502020204030204" pitchFamily="34" charset="0"/>
          </a:endParaRPr>
        </a:p>
      </dgm:t>
    </dgm:pt>
    <dgm:pt modelId="{F2EE1CE3-BDD8-5142-B769-C194AA0CFBDA}" type="parTrans" cxnId="{F00DA145-FAA6-FC48-BBFA-A08E1E5AA4F2}">
      <dgm:prSet/>
      <dgm:spPr/>
      <dgm:t>
        <a:bodyPr/>
        <a:lstStyle/>
        <a:p>
          <a:endParaRPr lang="en-US"/>
        </a:p>
      </dgm:t>
    </dgm:pt>
    <dgm:pt modelId="{B7EDA37A-3D3C-A945-B7DA-F1B673A5FA69}" type="sibTrans" cxnId="{F00DA145-FAA6-FC48-BBFA-A08E1E5AA4F2}">
      <dgm:prSet/>
      <dgm:spPr/>
      <dgm:t>
        <a:bodyPr/>
        <a:lstStyle/>
        <a:p>
          <a:endParaRPr lang="en-US"/>
        </a:p>
      </dgm:t>
    </dgm:pt>
    <dgm:pt modelId="{0CE271B5-85D8-4ED0-B21E-D094B7FD4C03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Implement legislation</a:t>
          </a:r>
          <a:endParaRPr lang="en-US" sz="1400" b="1" dirty="0">
            <a:solidFill>
              <a:srgbClr val="C00000"/>
            </a:solidFill>
            <a:latin typeface="Calibri" panose="020F0502020204030204" pitchFamily="34" charset="0"/>
          </a:endParaRPr>
        </a:p>
      </dgm:t>
    </dgm:pt>
    <dgm:pt modelId="{D4088A90-64A9-4C63-94D8-33A68378CF6C}" type="parTrans" cxnId="{E67384BB-D5B4-471C-882C-A3E5B3A1FCE5}">
      <dgm:prSet/>
      <dgm:spPr/>
      <dgm:t>
        <a:bodyPr/>
        <a:lstStyle/>
        <a:p>
          <a:endParaRPr lang="en-GB"/>
        </a:p>
      </dgm:t>
    </dgm:pt>
    <dgm:pt modelId="{116B7C75-6177-4F94-9376-64261E6B1F25}" type="sibTrans" cxnId="{E67384BB-D5B4-471C-882C-A3E5B3A1FCE5}">
      <dgm:prSet/>
      <dgm:spPr/>
      <dgm:t>
        <a:bodyPr/>
        <a:lstStyle/>
        <a:p>
          <a:endParaRPr lang="en-GB"/>
        </a:p>
      </dgm:t>
    </dgm:pt>
    <dgm:pt modelId="{E6E023D1-9EF6-474B-971D-4CE4B3E8ED68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Address the socio-economic determinants of deficits</a:t>
          </a:r>
          <a:endParaRPr lang="en-US" sz="1400" b="0" dirty="0">
            <a:latin typeface="Calibri" panose="020F0502020204030204" pitchFamily="34" charset="0"/>
          </a:endParaRPr>
        </a:p>
      </dgm:t>
    </dgm:pt>
    <dgm:pt modelId="{08EBC30C-53F0-4B37-B5AE-C86F74F1DB51}" type="parTrans" cxnId="{C3F91647-6249-492C-8547-C83204BDCFE4}">
      <dgm:prSet/>
      <dgm:spPr/>
      <dgm:t>
        <a:bodyPr/>
        <a:lstStyle/>
        <a:p>
          <a:endParaRPr lang="de-CH"/>
        </a:p>
      </dgm:t>
    </dgm:pt>
    <dgm:pt modelId="{E24B1A22-7E28-4CC9-AF51-2D899BF77057}" type="sibTrans" cxnId="{C3F91647-6249-492C-8547-C83204BDCFE4}">
      <dgm:prSet/>
      <dgm:spPr/>
      <dgm:t>
        <a:bodyPr/>
        <a:lstStyle/>
        <a:p>
          <a:endParaRPr lang="de-CH"/>
        </a:p>
      </dgm:t>
    </dgm:pt>
    <dgm:pt modelId="{A166707D-B3B8-4981-B126-EE489329E3DB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Coordinate LTC, health, social</a:t>
          </a: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, economic, labour market and developmental policies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9A091078-83FB-4540-A73D-D9FEB89EE422}" type="parTrans" cxnId="{9EE38D23-6098-4586-8FE8-99878FE9A0E6}">
      <dgm:prSet/>
      <dgm:spPr/>
      <dgm:t>
        <a:bodyPr/>
        <a:lstStyle/>
        <a:p>
          <a:endParaRPr lang="de-CH"/>
        </a:p>
      </dgm:t>
    </dgm:pt>
    <dgm:pt modelId="{3E3D76B1-F93F-44A7-A622-C43099844A11}" type="sibTrans" cxnId="{9EE38D23-6098-4586-8FE8-99878FE9A0E6}">
      <dgm:prSet/>
      <dgm:spPr/>
      <dgm:t>
        <a:bodyPr/>
        <a:lstStyle/>
        <a:p>
          <a:endParaRPr lang="de-CH"/>
        </a:p>
      </dgm:t>
    </dgm:pt>
    <dgm:pt modelId="{33956B87-5BBA-4857-90D9-441D605BDAFD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C00000"/>
              </a:solidFill>
              <a:latin typeface="Calibri" panose="020F0502020204030204" pitchFamily="34" charset="0"/>
            </a:rPr>
            <a:t>Consider living conditions of older persons</a:t>
          </a:r>
          <a:endParaRPr lang="en-US" sz="1400" b="0" dirty="0">
            <a:latin typeface="Calibri" panose="020F0502020204030204" pitchFamily="34" charset="0"/>
          </a:endParaRPr>
        </a:p>
      </dgm:t>
    </dgm:pt>
    <dgm:pt modelId="{B83D4088-B4E4-44E0-86EA-29A068957892}" type="parTrans" cxnId="{4AA01CD6-5722-4336-AD99-3CF3DA4613B9}">
      <dgm:prSet/>
      <dgm:spPr/>
      <dgm:t>
        <a:bodyPr/>
        <a:lstStyle/>
        <a:p>
          <a:endParaRPr lang="de-CH"/>
        </a:p>
      </dgm:t>
    </dgm:pt>
    <dgm:pt modelId="{85346C12-DC89-4059-A7BF-B31AF1B72175}" type="sibTrans" cxnId="{4AA01CD6-5722-4336-AD99-3CF3DA4613B9}">
      <dgm:prSet/>
      <dgm:spPr/>
      <dgm:t>
        <a:bodyPr/>
        <a:lstStyle/>
        <a:p>
          <a:endParaRPr lang="de-CH"/>
        </a:p>
      </dgm:t>
    </dgm:pt>
    <dgm:pt modelId="{228FA1B4-7B7C-414B-8D81-91DEABB95530}">
      <dgm:prSet phldrT="[Text]" custT="1"/>
      <dgm:spPr/>
      <dgm:t>
        <a:bodyPr/>
        <a:lstStyle/>
        <a:p>
          <a:r>
            <a:rPr lang="en-US" sz="1400" b="0" dirty="0" smtClean="0">
              <a:latin typeface="Calibri" panose="020F0502020204030204" pitchFamily="34" charset="0"/>
            </a:rPr>
            <a:t>Address old age poverty : Raise household income of older persons through social protection income support</a:t>
          </a:r>
          <a:endParaRPr lang="en-US" sz="1400" b="0" dirty="0">
            <a:latin typeface="Calibri" panose="020F0502020204030204" pitchFamily="34" charset="0"/>
          </a:endParaRPr>
        </a:p>
      </dgm:t>
    </dgm:pt>
    <dgm:pt modelId="{C5C8B560-0BE9-452C-BA10-0BC8AE8FEC3D}" type="parTrans" cxnId="{3493DB63-41AC-4FDE-B6F2-76C0AA51663D}">
      <dgm:prSet/>
      <dgm:spPr/>
      <dgm:t>
        <a:bodyPr/>
        <a:lstStyle/>
        <a:p>
          <a:endParaRPr lang="de-CH"/>
        </a:p>
      </dgm:t>
    </dgm:pt>
    <dgm:pt modelId="{BD1ECECA-A371-4769-8161-B4950DA45C7F}" type="sibTrans" cxnId="{3493DB63-41AC-4FDE-B6F2-76C0AA51663D}">
      <dgm:prSet/>
      <dgm:spPr/>
      <dgm:t>
        <a:bodyPr/>
        <a:lstStyle/>
        <a:p>
          <a:endParaRPr lang="de-CH"/>
        </a:p>
      </dgm:t>
    </dgm:pt>
    <dgm:pt modelId="{C0C96C91-018D-4B84-A5EA-C136753B6093}">
      <dgm:prSet phldrT="[Text]" custT="1"/>
      <dgm:spPr/>
      <dgm:t>
        <a:bodyPr/>
        <a:lstStyle/>
        <a:p>
          <a:r>
            <a:rPr lang="en-US" sz="1400" b="0" dirty="0" smtClean="0">
              <a:latin typeface="Calibri" panose="020F0502020204030204" pitchFamily="34" charset="0"/>
            </a:rPr>
            <a:t>Address discrimination and exclusion from participatory processes</a:t>
          </a:r>
          <a:endParaRPr lang="en-US" sz="1400" b="0" dirty="0">
            <a:latin typeface="Calibri" panose="020F0502020204030204" pitchFamily="34" charset="0"/>
          </a:endParaRPr>
        </a:p>
      </dgm:t>
    </dgm:pt>
    <dgm:pt modelId="{291DF0FA-5114-4C44-AF5F-801DB9899BB1}" type="parTrans" cxnId="{C34DA012-259B-4334-B1DD-9F2C5799568C}">
      <dgm:prSet/>
      <dgm:spPr/>
      <dgm:t>
        <a:bodyPr/>
        <a:lstStyle/>
        <a:p>
          <a:endParaRPr lang="de-CH"/>
        </a:p>
      </dgm:t>
    </dgm:pt>
    <dgm:pt modelId="{97CB5928-C35C-4D5D-A95D-C65443FD44AB}" type="sibTrans" cxnId="{C34DA012-259B-4334-B1DD-9F2C5799568C}">
      <dgm:prSet/>
      <dgm:spPr/>
      <dgm:t>
        <a:bodyPr/>
        <a:lstStyle/>
        <a:p>
          <a:endParaRPr lang="de-CH"/>
        </a:p>
      </dgm:t>
    </dgm:pt>
    <dgm:pt modelId="{5E818665-1F83-45EA-9CD7-AD5CBA04FAE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Adjust benefits and eligibility rules to ensure effective access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248D9113-BC67-4DE5-8B0B-80773DFA68E4}" type="parTrans" cxnId="{A08824A9-517C-433F-8228-8709D4EBE5FE}">
      <dgm:prSet/>
      <dgm:spPr/>
      <dgm:t>
        <a:bodyPr/>
        <a:lstStyle/>
        <a:p>
          <a:endParaRPr lang="de-CH"/>
        </a:p>
      </dgm:t>
    </dgm:pt>
    <dgm:pt modelId="{D0C26D0F-CF76-4EB9-ABD9-EA1157C1D5C2}" type="sibTrans" cxnId="{A08824A9-517C-433F-8228-8709D4EBE5FE}">
      <dgm:prSet/>
      <dgm:spPr/>
      <dgm:t>
        <a:bodyPr/>
        <a:lstStyle/>
        <a:p>
          <a:endParaRPr lang="de-CH"/>
        </a:p>
      </dgm:t>
    </dgm:pt>
    <dgm:pt modelId="{69C2C1E3-EFAC-4301-B4E3-A524658B3B0F}">
      <dgm:prSet phldrT="[Text]" custT="1"/>
      <dgm:spPr/>
      <dgm:t>
        <a:bodyPr/>
        <a:lstStyle/>
        <a:p>
          <a:pPr algn="l"/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Make quality </a:t>
          </a: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LTC </a:t>
          </a:r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available: Increasing the number of skilled workers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E86FF3DA-766E-4DD5-BCC5-8BD2EE297E05}" type="parTrans" cxnId="{297C1F6D-F676-4AED-AC98-A06EFDB00EAB}">
      <dgm:prSet/>
      <dgm:spPr/>
      <dgm:t>
        <a:bodyPr/>
        <a:lstStyle/>
        <a:p>
          <a:endParaRPr lang="de-CH"/>
        </a:p>
      </dgm:t>
    </dgm:pt>
    <dgm:pt modelId="{01E61414-12DB-4155-B913-C080C964A7F1}" type="sibTrans" cxnId="{297C1F6D-F676-4AED-AC98-A06EFDB00EAB}">
      <dgm:prSet/>
      <dgm:spPr/>
      <dgm:t>
        <a:bodyPr/>
        <a:lstStyle/>
        <a:p>
          <a:endParaRPr lang="de-CH"/>
        </a:p>
      </dgm:t>
    </dgm:pt>
    <dgm:pt modelId="{A3A481E0-6D3E-4178-BD16-F9062DD0A441}">
      <dgm:prSet phldrT="[Text]" custT="1"/>
      <dgm:spPr/>
      <dgm:t>
        <a:bodyPr/>
        <a:lstStyle/>
        <a:p>
          <a:pPr algn="l"/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Guarantee affordability and financial protection by minimizing out-of-pocket payments (OOP</a:t>
          </a:r>
          <a:r>
            <a:rPr lang="en-US" sz="1200" b="0" dirty="0" smtClean="0">
              <a:solidFill>
                <a:schemeClr val="bg1"/>
              </a:solidFill>
              <a:latin typeface="Calibri" panose="020F0502020204030204" pitchFamily="34" charset="0"/>
            </a:rPr>
            <a:t>)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82F9918A-F06E-4257-9971-9DCD086C886E}" type="parTrans" cxnId="{BE1649EC-AD04-4322-9E22-82A0F2B47407}">
      <dgm:prSet/>
      <dgm:spPr/>
      <dgm:t>
        <a:bodyPr/>
        <a:lstStyle/>
        <a:p>
          <a:endParaRPr lang="de-CH"/>
        </a:p>
      </dgm:t>
    </dgm:pt>
    <dgm:pt modelId="{1B6ECD0C-D6B3-49B3-AE46-C519919DEBAB}" type="sibTrans" cxnId="{BE1649EC-AD04-4322-9E22-82A0F2B47407}">
      <dgm:prSet/>
      <dgm:spPr/>
      <dgm:t>
        <a:bodyPr/>
        <a:lstStyle/>
        <a:p>
          <a:endParaRPr lang="de-CH"/>
        </a:p>
      </dgm:t>
    </dgm:pt>
    <dgm:pt modelId="{0777B406-1E2A-4D7E-928D-06F922E45818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Set up enabling macro-economic frameworks for sufficient public funding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50E840D5-73CD-432A-B675-2FDB480F8EB7}" type="parTrans" cxnId="{7038505F-B249-4388-8B39-DE4E3DD14F3D}">
      <dgm:prSet/>
      <dgm:spPr/>
      <dgm:t>
        <a:bodyPr/>
        <a:lstStyle/>
        <a:p>
          <a:endParaRPr lang="de-CH"/>
        </a:p>
      </dgm:t>
    </dgm:pt>
    <dgm:pt modelId="{E072DE80-8287-40A8-B107-6DB218019613}" type="sibTrans" cxnId="{7038505F-B249-4388-8B39-DE4E3DD14F3D}">
      <dgm:prSet/>
      <dgm:spPr/>
      <dgm:t>
        <a:bodyPr/>
        <a:lstStyle/>
        <a:p>
          <a:endParaRPr lang="de-CH"/>
        </a:p>
      </dgm:t>
    </dgm:pt>
    <dgm:pt modelId="{A1939C65-A553-FA41-8476-9DF27EE648E4}">
      <dgm:prSet phldrT="[Text]" custT="1"/>
      <dgm:spPr/>
      <dgm:t>
        <a:bodyPr/>
        <a:lstStyle/>
        <a:p>
          <a:pPr algn="l"/>
          <a:r>
            <a:rPr lang="en-US" sz="1400" b="0" dirty="0" smtClean="0">
              <a:solidFill>
                <a:schemeClr val="bg1"/>
              </a:solidFill>
              <a:latin typeface="Calibri" panose="020F0502020204030204" pitchFamily="34" charset="0"/>
            </a:rPr>
            <a:t>Develop fiscal space through fair social protection financing mechanisms</a:t>
          </a:r>
          <a:endParaRPr lang="en-US" sz="1400" b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BF03BDDB-B6EF-A945-A616-CC17A12477FC}" type="sibTrans" cxnId="{76FE2368-E5D6-5545-928C-17021648BA1C}">
      <dgm:prSet/>
      <dgm:spPr/>
      <dgm:t>
        <a:bodyPr/>
        <a:lstStyle/>
        <a:p>
          <a:endParaRPr lang="en-US"/>
        </a:p>
      </dgm:t>
    </dgm:pt>
    <dgm:pt modelId="{41E042EB-441A-814C-B548-DEE95C42A0B8}" type="parTrans" cxnId="{76FE2368-E5D6-5545-928C-17021648BA1C}">
      <dgm:prSet/>
      <dgm:spPr/>
      <dgm:t>
        <a:bodyPr/>
        <a:lstStyle/>
        <a:p>
          <a:endParaRPr lang="en-US"/>
        </a:p>
      </dgm:t>
    </dgm:pt>
    <dgm:pt modelId="{F7FB4BAD-D8F3-4975-A536-1A61172B216D}" type="pres">
      <dgm:prSet presAssocID="{577A2485-86C8-CD41-9DC9-AA467B480B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BDEA0D-3085-4E7D-9947-1FDB84BCD5FC}" type="pres">
      <dgm:prSet presAssocID="{B681884D-1D93-234C-AF08-D6651A643F29}" presName="linNode" presStyleCnt="0"/>
      <dgm:spPr/>
    </dgm:pt>
    <dgm:pt modelId="{77959F44-2951-4E82-9B2B-8F18A967E2A7}" type="pres">
      <dgm:prSet presAssocID="{B681884D-1D93-234C-AF08-D6651A643F29}" presName="parTx" presStyleLbl="revTx" presStyleIdx="0" presStyleCnt="4" custScaleX="10929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239A84-BF4F-4C9A-8F19-FC04E3797215}" type="pres">
      <dgm:prSet presAssocID="{B681884D-1D93-234C-AF08-D6651A643F29}" presName="bracket" presStyleLbl="parChTrans1D1" presStyleIdx="0" presStyleCnt="4"/>
      <dgm:spPr/>
    </dgm:pt>
    <dgm:pt modelId="{B4491758-081C-41FF-9DDF-A3CE3B9401F0}" type="pres">
      <dgm:prSet presAssocID="{B681884D-1D93-234C-AF08-D6651A643F29}" presName="spH" presStyleCnt="0"/>
      <dgm:spPr/>
    </dgm:pt>
    <dgm:pt modelId="{643688CA-C89C-41CB-ABF1-0137B3603B87}" type="pres">
      <dgm:prSet presAssocID="{B681884D-1D93-234C-AF08-D6651A643F29}" presName="desTx" presStyleLbl="node1" presStyleIdx="0" presStyleCnt="4" custLinFactNeighborX="27313" custLinFactNeighborY="-198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364F15-3F82-4454-B03A-0D31684EE250}" type="pres">
      <dgm:prSet presAssocID="{7D788E64-EC0C-5D48-B36C-3EC769D042CB}" presName="spV" presStyleCnt="0"/>
      <dgm:spPr/>
    </dgm:pt>
    <dgm:pt modelId="{A13F2CEE-BAA2-4831-B874-0EA708FF49C6}" type="pres">
      <dgm:prSet presAssocID="{0CE271B5-85D8-4ED0-B21E-D094B7FD4C03}" presName="linNode" presStyleCnt="0"/>
      <dgm:spPr/>
    </dgm:pt>
    <dgm:pt modelId="{91F3A86E-CC38-4083-AE31-B17DC724769F}" type="pres">
      <dgm:prSet presAssocID="{0CE271B5-85D8-4ED0-B21E-D094B7FD4C03}" presName="parTx" presStyleLbl="revTx" presStyleIdx="1" presStyleCnt="4" custScaleX="10929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82BE3-AC15-4CD3-9AB0-8B37E3528CE0}" type="pres">
      <dgm:prSet presAssocID="{0CE271B5-85D8-4ED0-B21E-D094B7FD4C03}" presName="bracket" presStyleLbl="parChTrans1D1" presStyleIdx="1" presStyleCnt="4"/>
      <dgm:spPr/>
    </dgm:pt>
    <dgm:pt modelId="{807AB634-2811-4B2E-82A1-F526D30DA186}" type="pres">
      <dgm:prSet presAssocID="{0CE271B5-85D8-4ED0-B21E-D094B7FD4C03}" presName="spH" presStyleCnt="0"/>
      <dgm:spPr/>
    </dgm:pt>
    <dgm:pt modelId="{0C474AE6-F57B-49F6-9241-78967BD981A0}" type="pres">
      <dgm:prSet presAssocID="{0CE271B5-85D8-4ED0-B21E-D094B7FD4C03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8D04A2-C8F8-48BF-AFD1-985462B924A5}" type="pres">
      <dgm:prSet presAssocID="{116B7C75-6177-4F94-9376-64261E6B1F25}" presName="spV" presStyleCnt="0"/>
      <dgm:spPr/>
    </dgm:pt>
    <dgm:pt modelId="{6A96071E-EB07-421C-B0B5-314B89600242}" type="pres">
      <dgm:prSet presAssocID="{33956B87-5BBA-4857-90D9-441D605BDAFD}" presName="linNode" presStyleCnt="0"/>
      <dgm:spPr/>
    </dgm:pt>
    <dgm:pt modelId="{2280773B-587C-46A3-95EC-1EF1258889C8}" type="pres">
      <dgm:prSet presAssocID="{33956B87-5BBA-4857-90D9-441D605BDAFD}" presName="parTx" presStyleLbl="revTx" presStyleIdx="2" presStyleCnt="4" custScaleX="122127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124FA3F-AFED-4C7E-9530-ECF966DA4720}" type="pres">
      <dgm:prSet presAssocID="{33956B87-5BBA-4857-90D9-441D605BDAFD}" presName="bracket" presStyleLbl="parChTrans1D1" presStyleIdx="2" presStyleCnt="4"/>
      <dgm:spPr/>
    </dgm:pt>
    <dgm:pt modelId="{26E52B0D-3474-4ECC-BCB9-E2BF9B72E824}" type="pres">
      <dgm:prSet presAssocID="{33956B87-5BBA-4857-90D9-441D605BDAFD}" presName="spH" presStyleCnt="0"/>
      <dgm:spPr/>
    </dgm:pt>
    <dgm:pt modelId="{92273C43-70E2-437E-B9B4-45540BAF3639}" type="pres">
      <dgm:prSet presAssocID="{33956B87-5BBA-4857-90D9-441D605BDAFD}" presName="desTx" presStyleLbl="node1" presStyleIdx="2" presStyleCnt="4" custScaleX="109239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4FD272E-A611-4BF6-BECE-6642CAF9EC79}" type="pres">
      <dgm:prSet presAssocID="{85346C12-DC89-4059-A7BF-B31AF1B72175}" presName="spV" presStyleCnt="0"/>
      <dgm:spPr/>
    </dgm:pt>
    <dgm:pt modelId="{FB2BF6C8-1DCA-4F7A-A8D2-5E4BD7FC2FCF}" type="pres">
      <dgm:prSet presAssocID="{E6E023D1-9EF6-474B-971D-4CE4B3E8ED68}" presName="linNode" presStyleCnt="0"/>
      <dgm:spPr/>
    </dgm:pt>
    <dgm:pt modelId="{C3EE842A-E308-4236-B324-F3B6DF305B78}" type="pres">
      <dgm:prSet presAssocID="{E6E023D1-9EF6-474B-971D-4CE4B3E8ED68}" presName="parTx" presStyleLbl="revTx" presStyleIdx="3" presStyleCnt="4" custScaleX="122024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B4BDD40-340F-4157-A0E9-887E343D1BF1}" type="pres">
      <dgm:prSet presAssocID="{E6E023D1-9EF6-474B-971D-4CE4B3E8ED68}" presName="bracket" presStyleLbl="parChTrans1D1" presStyleIdx="3" presStyleCnt="4"/>
      <dgm:spPr/>
    </dgm:pt>
    <dgm:pt modelId="{ED940BFC-5BC2-4E98-A0EB-3A569C9CAB06}" type="pres">
      <dgm:prSet presAssocID="{E6E023D1-9EF6-474B-971D-4CE4B3E8ED68}" presName="spH" presStyleCnt="0"/>
      <dgm:spPr/>
    </dgm:pt>
    <dgm:pt modelId="{D372DC07-AD71-4F35-8E7C-1AECDDF3FF79}" type="pres">
      <dgm:prSet presAssocID="{E6E023D1-9EF6-474B-971D-4CE4B3E8ED68}" presName="desTx" presStyleLbl="node1" presStyleIdx="3" presStyleCnt="4" custScaleX="107744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297C1F6D-F676-4AED-AC98-A06EFDB00EAB}" srcId="{0CE271B5-85D8-4ED0-B21E-D094B7FD4C03}" destId="{69C2C1E3-EFAC-4301-B4E3-A524658B3B0F}" srcOrd="0" destOrd="0" parTransId="{E86FF3DA-766E-4DD5-BCC5-8BD2EE297E05}" sibTransId="{01E61414-12DB-4155-B913-C080C964A7F1}"/>
    <dgm:cxn modelId="{F65BF65A-6EB8-4A06-B171-F49C090D23B9}" type="presOf" srcId="{C0C96C91-018D-4B84-A5EA-C136753B6093}" destId="{92273C43-70E2-437E-B9B4-45540BAF3639}" srcOrd="0" destOrd="1" presId="urn:diagrams.loki3.com/BracketList+Icon"/>
    <dgm:cxn modelId="{F00DA145-FAA6-FC48-BBFA-A08E1E5AA4F2}" srcId="{B681884D-1D93-234C-AF08-D6651A643F29}" destId="{FB465FEE-491E-7341-A680-F0A4818CF281}" srcOrd="0" destOrd="0" parTransId="{F2EE1CE3-BDD8-5142-B769-C194AA0CFBDA}" sibTransId="{B7EDA37A-3D3C-A945-B7DA-F1B673A5FA69}"/>
    <dgm:cxn modelId="{B4364CC3-311A-4F01-A774-1F23A05FD48A}" type="presOf" srcId="{A1939C65-A553-FA41-8476-9DF27EE648E4}" destId="{0C474AE6-F57B-49F6-9241-78967BD981A0}" srcOrd="0" destOrd="3" presId="urn:diagrams.loki3.com/BracketList+Icon"/>
    <dgm:cxn modelId="{C3F91647-6249-492C-8547-C83204BDCFE4}" srcId="{577A2485-86C8-CD41-9DC9-AA467B480B1B}" destId="{E6E023D1-9EF6-474B-971D-4CE4B3E8ED68}" srcOrd="3" destOrd="0" parTransId="{08EBC30C-53F0-4B37-B5AE-C86F74F1DB51}" sibTransId="{E24B1A22-7E28-4CC9-AF51-2D899BF77057}"/>
    <dgm:cxn modelId="{4AA01CD6-5722-4336-AD99-3CF3DA4613B9}" srcId="{577A2485-86C8-CD41-9DC9-AA467B480B1B}" destId="{33956B87-5BBA-4857-90D9-441D605BDAFD}" srcOrd="2" destOrd="0" parTransId="{B83D4088-B4E4-44E0-86EA-29A068957892}" sibTransId="{85346C12-DC89-4059-A7BF-B31AF1B72175}"/>
    <dgm:cxn modelId="{72718346-33E8-4B2C-92F4-92048FFE4D9A}" type="presOf" srcId="{228FA1B4-7B7C-414B-8D81-91DEABB95530}" destId="{92273C43-70E2-437E-B9B4-45540BAF3639}" srcOrd="0" destOrd="0" presId="urn:diagrams.loki3.com/BracketList+Icon"/>
    <dgm:cxn modelId="{E67384BB-D5B4-471C-882C-A3E5B3A1FCE5}" srcId="{577A2485-86C8-CD41-9DC9-AA467B480B1B}" destId="{0CE271B5-85D8-4ED0-B21E-D094B7FD4C03}" srcOrd="1" destOrd="0" parTransId="{D4088A90-64A9-4C63-94D8-33A68378CF6C}" sibTransId="{116B7C75-6177-4F94-9376-64261E6B1F25}"/>
    <dgm:cxn modelId="{8B08508D-7C82-42CF-BB4E-46D75E9931E8}" type="presOf" srcId="{5E818665-1F83-45EA-9CD7-AD5CBA04FAE7}" destId="{0C474AE6-F57B-49F6-9241-78967BD981A0}" srcOrd="0" destOrd="2" presId="urn:diagrams.loki3.com/BracketList+Icon"/>
    <dgm:cxn modelId="{433F3AC7-4A86-EC4C-803F-81D15039B10C}" srcId="{577A2485-86C8-CD41-9DC9-AA467B480B1B}" destId="{B681884D-1D93-234C-AF08-D6651A643F29}" srcOrd="0" destOrd="0" parTransId="{8EC9DCF6-5325-AE46-A3A9-9439B7F122CF}" sibTransId="{7D788E64-EC0C-5D48-B36C-3EC769D042CB}"/>
    <dgm:cxn modelId="{530E69AA-08B2-442C-8F6A-2936B2FA9E5D}" type="presOf" srcId="{E6E023D1-9EF6-474B-971D-4CE4B3E8ED68}" destId="{C3EE842A-E308-4236-B324-F3B6DF305B78}" srcOrd="0" destOrd="0" presId="urn:diagrams.loki3.com/BracketList+Icon"/>
    <dgm:cxn modelId="{4EFBE947-BFFA-4941-8431-1D5816C6593A}" type="presOf" srcId="{A166707D-B3B8-4981-B126-EE489329E3DB}" destId="{D372DC07-AD71-4F35-8E7C-1AECDDF3FF79}" srcOrd="0" destOrd="0" presId="urn:diagrams.loki3.com/BracketList+Icon"/>
    <dgm:cxn modelId="{95DAB778-EB86-4554-9B67-7BDB5BE85B37}" type="presOf" srcId="{69C2C1E3-EFAC-4301-B4E3-A524658B3B0F}" destId="{0C474AE6-F57B-49F6-9241-78967BD981A0}" srcOrd="0" destOrd="0" presId="urn:diagrams.loki3.com/BracketList+Icon"/>
    <dgm:cxn modelId="{960219C4-A090-4EF7-9665-F48EDF354AA6}" type="presOf" srcId="{577A2485-86C8-CD41-9DC9-AA467B480B1B}" destId="{F7FB4BAD-D8F3-4975-A536-1A61172B216D}" srcOrd="0" destOrd="0" presId="urn:diagrams.loki3.com/BracketList+Icon"/>
    <dgm:cxn modelId="{9EE38D23-6098-4586-8FE8-99878FE9A0E6}" srcId="{E6E023D1-9EF6-474B-971D-4CE4B3E8ED68}" destId="{A166707D-B3B8-4981-B126-EE489329E3DB}" srcOrd="0" destOrd="0" parTransId="{9A091078-83FB-4540-A73D-D9FEB89EE422}" sibTransId="{3E3D76B1-F93F-44A7-A622-C43099844A11}"/>
    <dgm:cxn modelId="{2E403865-03C5-48FF-8520-F7F89B3A5D38}" type="presOf" srcId="{B681884D-1D93-234C-AF08-D6651A643F29}" destId="{77959F44-2951-4E82-9B2B-8F18A967E2A7}" srcOrd="0" destOrd="0" presId="urn:diagrams.loki3.com/BracketList+Icon"/>
    <dgm:cxn modelId="{3B93BA29-102E-4B29-B544-7091DD4CF944}" type="presOf" srcId="{0CE271B5-85D8-4ED0-B21E-D094B7FD4C03}" destId="{91F3A86E-CC38-4083-AE31-B17DC724769F}" srcOrd="0" destOrd="0" presId="urn:diagrams.loki3.com/BracketList+Icon"/>
    <dgm:cxn modelId="{A08824A9-517C-433F-8228-8709D4EBE5FE}" srcId="{0CE271B5-85D8-4ED0-B21E-D094B7FD4C03}" destId="{5E818665-1F83-45EA-9CD7-AD5CBA04FAE7}" srcOrd="2" destOrd="0" parTransId="{248D9113-BC67-4DE5-8B0B-80773DFA68E4}" sibTransId="{D0C26D0F-CF76-4EB9-ABD9-EA1157C1D5C2}"/>
    <dgm:cxn modelId="{7038505F-B249-4388-8B39-DE4E3DD14F3D}" srcId="{E6E023D1-9EF6-474B-971D-4CE4B3E8ED68}" destId="{0777B406-1E2A-4D7E-928D-06F922E45818}" srcOrd="1" destOrd="0" parTransId="{50E840D5-73CD-432A-B675-2FDB480F8EB7}" sibTransId="{E072DE80-8287-40A8-B107-6DB218019613}"/>
    <dgm:cxn modelId="{BE1649EC-AD04-4322-9E22-82A0F2B47407}" srcId="{0CE271B5-85D8-4ED0-B21E-D094B7FD4C03}" destId="{A3A481E0-6D3E-4178-BD16-F9062DD0A441}" srcOrd="1" destOrd="0" parTransId="{82F9918A-F06E-4257-9971-9DCD086C886E}" sibTransId="{1B6ECD0C-D6B3-49B3-AE46-C519919DEBAB}"/>
    <dgm:cxn modelId="{C34DA012-259B-4334-B1DD-9F2C5799568C}" srcId="{33956B87-5BBA-4857-90D9-441D605BDAFD}" destId="{C0C96C91-018D-4B84-A5EA-C136753B6093}" srcOrd="1" destOrd="0" parTransId="{291DF0FA-5114-4C44-AF5F-801DB9899BB1}" sibTransId="{97CB5928-C35C-4D5D-A95D-C65443FD44AB}"/>
    <dgm:cxn modelId="{3493DB63-41AC-4FDE-B6F2-76C0AA51663D}" srcId="{33956B87-5BBA-4857-90D9-441D605BDAFD}" destId="{228FA1B4-7B7C-414B-8D81-91DEABB95530}" srcOrd="0" destOrd="0" parTransId="{C5C8B560-0BE9-452C-BA10-0BC8AE8FEC3D}" sibTransId="{BD1ECECA-A371-4769-8161-B4950DA45C7F}"/>
    <dgm:cxn modelId="{401B418B-4FE4-46C8-841E-5B6AB841C5ED}" type="presOf" srcId="{FB465FEE-491E-7341-A680-F0A4818CF281}" destId="{643688CA-C89C-41CB-ABF1-0137B3603B87}" srcOrd="0" destOrd="0" presId="urn:diagrams.loki3.com/BracketList+Icon"/>
    <dgm:cxn modelId="{76FE2368-E5D6-5545-928C-17021648BA1C}" srcId="{0CE271B5-85D8-4ED0-B21E-D094B7FD4C03}" destId="{A1939C65-A553-FA41-8476-9DF27EE648E4}" srcOrd="3" destOrd="0" parTransId="{41E042EB-441A-814C-B548-DEE95C42A0B8}" sibTransId="{BF03BDDB-B6EF-A945-A616-CC17A12477FC}"/>
    <dgm:cxn modelId="{7B87E6A4-04CD-4646-A43C-78566039317E}" type="presOf" srcId="{0777B406-1E2A-4D7E-928D-06F922E45818}" destId="{D372DC07-AD71-4F35-8E7C-1AECDDF3FF79}" srcOrd="0" destOrd="1" presId="urn:diagrams.loki3.com/BracketList+Icon"/>
    <dgm:cxn modelId="{13BD63A9-56B4-4554-8301-5E64A2939A10}" type="presOf" srcId="{33956B87-5BBA-4857-90D9-441D605BDAFD}" destId="{2280773B-587C-46A3-95EC-1EF1258889C8}" srcOrd="0" destOrd="0" presId="urn:diagrams.loki3.com/BracketList+Icon"/>
    <dgm:cxn modelId="{11C98CC0-10AE-42BB-9CFA-B000D0A0E3F0}" type="presOf" srcId="{A3A481E0-6D3E-4178-BD16-F9062DD0A441}" destId="{0C474AE6-F57B-49F6-9241-78967BD981A0}" srcOrd="0" destOrd="1" presId="urn:diagrams.loki3.com/BracketList+Icon"/>
    <dgm:cxn modelId="{FF9B8C38-6E8A-49ED-86EA-BBBB79CE56B9}" type="presParOf" srcId="{F7FB4BAD-D8F3-4975-A536-1A61172B216D}" destId="{0CBDEA0D-3085-4E7D-9947-1FDB84BCD5FC}" srcOrd="0" destOrd="0" presId="urn:diagrams.loki3.com/BracketList+Icon"/>
    <dgm:cxn modelId="{D05AB50A-D6DB-42BE-BEE0-167071940181}" type="presParOf" srcId="{0CBDEA0D-3085-4E7D-9947-1FDB84BCD5FC}" destId="{77959F44-2951-4E82-9B2B-8F18A967E2A7}" srcOrd="0" destOrd="0" presId="urn:diagrams.loki3.com/BracketList+Icon"/>
    <dgm:cxn modelId="{3583C2E0-1868-41BB-8486-148435017D48}" type="presParOf" srcId="{0CBDEA0D-3085-4E7D-9947-1FDB84BCD5FC}" destId="{B6239A84-BF4F-4C9A-8F19-FC04E3797215}" srcOrd="1" destOrd="0" presId="urn:diagrams.loki3.com/BracketList+Icon"/>
    <dgm:cxn modelId="{ED4FB0DB-768C-42B0-A0CE-DA8110B8B54C}" type="presParOf" srcId="{0CBDEA0D-3085-4E7D-9947-1FDB84BCD5FC}" destId="{B4491758-081C-41FF-9DDF-A3CE3B9401F0}" srcOrd="2" destOrd="0" presId="urn:diagrams.loki3.com/BracketList+Icon"/>
    <dgm:cxn modelId="{1E2EBB99-7522-40E6-BBD9-B5056A8CD67C}" type="presParOf" srcId="{0CBDEA0D-3085-4E7D-9947-1FDB84BCD5FC}" destId="{643688CA-C89C-41CB-ABF1-0137B3603B87}" srcOrd="3" destOrd="0" presId="urn:diagrams.loki3.com/BracketList+Icon"/>
    <dgm:cxn modelId="{3C31770D-DEEB-4D84-8F2A-168067408ADD}" type="presParOf" srcId="{F7FB4BAD-D8F3-4975-A536-1A61172B216D}" destId="{78364F15-3F82-4454-B03A-0D31684EE250}" srcOrd="1" destOrd="0" presId="urn:diagrams.loki3.com/BracketList+Icon"/>
    <dgm:cxn modelId="{BCC0B212-F89F-4DE6-A5F5-79D0AA00016C}" type="presParOf" srcId="{F7FB4BAD-D8F3-4975-A536-1A61172B216D}" destId="{A13F2CEE-BAA2-4831-B874-0EA708FF49C6}" srcOrd="2" destOrd="0" presId="urn:diagrams.loki3.com/BracketList+Icon"/>
    <dgm:cxn modelId="{B9EA8FEA-7655-46BD-822F-48CEC0C456C0}" type="presParOf" srcId="{A13F2CEE-BAA2-4831-B874-0EA708FF49C6}" destId="{91F3A86E-CC38-4083-AE31-B17DC724769F}" srcOrd="0" destOrd="0" presId="urn:diagrams.loki3.com/BracketList+Icon"/>
    <dgm:cxn modelId="{1F05317D-CC5D-4D97-BB8F-A123F1C67C6D}" type="presParOf" srcId="{A13F2CEE-BAA2-4831-B874-0EA708FF49C6}" destId="{BB182BE3-AC15-4CD3-9AB0-8B37E3528CE0}" srcOrd="1" destOrd="0" presId="urn:diagrams.loki3.com/BracketList+Icon"/>
    <dgm:cxn modelId="{DA6DCC3C-C6C6-40F7-9A42-F437B71E49F7}" type="presParOf" srcId="{A13F2CEE-BAA2-4831-B874-0EA708FF49C6}" destId="{807AB634-2811-4B2E-82A1-F526D30DA186}" srcOrd="2" destOrd="0" presId="urn:diagrams.loki3.com/BracketList+Icon"/>
    <dgm:cxn modelId="{E71B5205-756C-4534-A62A-24ED199724D5}" type="presParOf" srcId="{A13F2CEE-BAA2-4831-B874-0EA708FF49C6}" destId="{0C474AE6-F57B-49F6-9241-78967BD981A0}" srcOrd="3" destOrd="0" presId="urn:diagrams.loki3.com/BracketList+Icon"/>
    <dgm:cxn modelId="{7809C7BB-CAF3-4FCD-8B38-458635452973}" type="presParOf" srcId="{F7FB4BAD-D8F3-4975-A536-1A61172B216D}" destId="{CA8D04A2-C8F8-48BF-AFD1-985462B924A5}" srcOrd="3" destOrd="0" presId="urn:diagrams.loki3.com/BracketList+Icon"/>
    <dgm:cxn modelId="{92A48F61-26AF-4BC7-9188-E9C94AAE638F}" type="presParOf" srcId="{F7FB4BAD-D8F3-4975-A536-1A61172B216D}" destId="{6A96071E-EB07-421C-B0B5-314B89600242}" srcOrd="4" destOrd="0" presId="urn:diagrams.loki3.com/BracketList+Icon"/>
    <dgm:cxn modelId="{C7DF9083-1C1F-4582-9936-0DA2941D6DE1}" type="presParOf" srcId="{6A96071E-EB07-421C-B0B5-314B89600242}" destId="{2280773B-587C-46A3-95EC-1EF1258889C8}" srcOrd="0" destOrd="0" presId="urn:diagrams.loki3.com/BracketList+Icon"/>
    <dgm:cxn modelId="{7136B182-39E6-4632-81AE-62ABAE934C4C}" type="presParOf" srcId="{6A96071E-EB07-421C-B0B5-314B89600242}" destId="{0124FA3F-AFED-4C7E-9530-ECF966DA4720}" srcOrd="1" destOrd="0" presId="urn:diagrams.loki3.com/BracketList+Icon"/>
    <dgm:cxn modelId="{32E87745-00E1-450A-BEE7-9ABDBD5433C9}" type="presParOf" srcId="{6A96071E-EB07-421C-B0B5-314B89600242}" destId="{26E52B0D-3474-4ECC-BCB9-E2BF9B72E824}" srcOrd="2" destOrd="0" presId="urn:diagrams.loki3.com/BracketList+Icon"/>
    <dgm:cxn modelId="{FD5522C8-BD05-44C7-99F3-7140757F6514}" type="presParOf" srcId="{6A96071E-EB07-421C-B0B5-314B89600242}" destId="{92273C43-70E2-437E-B9B4-45540BAF3639}" srcOrd="3" destOrd="0" presId="urn:diagrams.loki3.com/BracketList+Icon"/>
    <dgm:cxn modelId="{C11A317C-44B0-486F-993F-7E0ABCEA8C59}" type="presParOf" srcId="{F7FB4BAD-D8F3-4975-A536-1A61172B216D}" destId="{34FD272E-A611-4BF6-BECE-6642CAF9EC79}" srcOrd="5" destOrd="0" presId="urn:diagrams.loki3.com/BracketList+Icon"/>
    <dgm:cxn modelId="{13E9D2E1-CCB6-4E6F-B4D4-24575E0EB678}" type="presParOf" srcId="{F7FB4BAD-D8F3-4975-A536-1A61172B216D}" destId="{FB2BF6C8-1DCA-4F7A-A8D2-5E4BD7FC2FCF}" srcOrd="6" destOrd="0" presId="urn:diagrams.loki3.com/BracketList+Icon"/>
    <dgm:cxn modelId="{8B128C46-51F0-40F2-B1CF-A3A33F12B9A1}" type="presParOf" srcId="{FB2BF6C8-1DCA-4F7A-A8D2-5E4BD7FC2FCF}" destId="{C3EE842A-E308-4236-B324-F3B6DF305B78}" srcOrd="0" destOrd="0" presId="urn:diagrams.loki3.com/BracketList+Icon"/>
    <dgm:cxn modelId="{8A095853-C46C-4DDD-BC64-BD03DA26699B}" type="presParOf" srcId="{FB2BF6C8-1DCA-4F7A-A8D2-5E4BD7FC2FCF}" destId="{BB4BDD40-340F-4157-A0E9-887E343D1BF1}" srcOrd="1" destOrd="0" presId="urn:diagrams.loki3.com/BracketList+Icon"/>
    <dgm:cxn modelId="{E90948E9-4082-42A0-8744-7B16B924CE37}" type="presParOf" srcId="{FB2BF6C8-1DCA-4F7A-A8D2-5E4BD7FC2FCF}" destId="{ED940BFC-5BC2-4E98-A0EB-3A569C9CAB06}" srcOrd="2" destOrd="0" presId="urn:diagrams.loki3.com/BracketList+Icon"/>
    <dgm:cxn modelId="{426EA0CA-F176-4466-8ACD-1289511757D2}" type="presParOf" srcId="{FB2BF6C8-1DCA-4F7A-A8D2-5E4BD7FC2FCF}" destId="{D372DC07-AD71-4F35-8E7C-1AECDDF3FF7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07DD2-9B91-4A3E-AE4E-352CC5132D13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6007324-D76B-42C2-BC10-68F4315E8519}">
      <dgm:prSet phldrT="[Text]"/>
      <dgm:spPr>
        <a:solidFill>
          <a:srgbClr val="C00000"/>
        </a:solidFill>
      </dgm:spPr>
      <dgm:t>
        <a:bodyPr/>
        <a:lstStyle/>
        <a:p>
          <a:r>
            <a:rPr lang="en-GB" b="1" dirty="0" smtClean="0">
              <a:latin typeface="+mn-lt"/>
            </a:rPr>
            <a:t>Legal foundations of  rights to care for older persons</a:t>
          </a:r>
        </a:p>
      </dgm:t>
    </dgm:pt>
    <dgm:pt modelId="{8B6BB554-873D-4EE8-A21A-2AF93164C2DC}" type="parTrans" cxnId="{A8B85AFF-4374-4927-A9E5-E25390A8B273}">
      <dgm:prSet/>
      <dgm:spPr/>
      <dgm:t>
        <a:bodyPr/>
        <a:lstStyle/>
        <a:p>
          <a:endParaRPr lang="en-GB"/>
        </a:p>
      </dgm:t>
    </dgm:pt>
    <dgm:pt modelId="{CCB4436E-2C94-4245-AB92-FC7E9527580C}" type="sibTrans" cxnId="{A8B85AFF-4374-4927-A9E5-E25390A8B273}">
      <dgm:prSet/>
      <dgm:spPr/>
      <dgm:t>
        <a:bodyPr/>
        <a:lstStyle/>
        <a:p>
          <a:endParaRPr lang="en-GB"/>
        </a:p>
      </dgm:t>
    </dgm:pt>
    <dgm:pt modelId="{D500E3C8-0124-48E1-90CC-F47A93D9DB03}">
      <dgm:prSet phldrT="[Text]" custT="1"/>
      <dgm:spPr/>
      <dgm:t>
        <a:bodyPr/>
        <a:lstStyle/>
        <a:p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7FB81AE1-2BD1-4B14-8FB6-9F5BABE466EF}" type="parTrans" cxnId="{D8DE76FF-5FD6-4F71-BF50-DB3B91AA1D99}">
      <dgm:prSet/>
      <dgm:spPr/>
      <dgm:t>
        <a:bodyPr/>
        <a:lstStyle/>
        <a:p>
          <a:endParaRPr lang="en-GB"/>
        </a:p>
      </dgm:t>
    </dgm:pt>
    <dgm:pt modelId="{BCF35631-914E-4C4A-9471-758D6224B3DA}" type="sibTrans" cxnId="{D8DE76FF-5FD6-4F71-BF50-DB3B91AA1D99}">
      <dgm:prSet/>
      <dgm:spPr/>
      <dgm:t>
        <a:bodyPr/>
        <a:lstStyle/>
        <a:p>
          <a:endParaRPr lang="en-GB"/>
        </a:p>
      </dgm:t>
    </dgm:pt>
    <dgm:pt modelId="{2426D496-7C1A-4B8E-B52C-515C67126717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What are the  deficits in LTC coverage and access?</a:t>
          </a:r>
          <a:endParaRPr lang="en-GB" b="1" dirty="0">
            <a:latin typeface="+mn-lt"/>
          </a:endParaRPr>
        </a:p>
      </dgm:t>
    </dgm:pt>
    <dgm:pt modelId="{CF83CCB0-FF7E-4C07-B707-978CE64DE8FE}" type="parTrans" cxnId="{A85B5BC6-10FE-4F1C-8ACF-C282DD08FC21}">
      <dgm:prSet/>
      <dgm:spPr/>
      <dgm:t>
        <a:bodyPr/>
        <a:lstStyle/>
        <a:p>
          <a:endParaRPr lang="en-GB"/>
        </a:p>
      </dgm:t>
    </dgm:pt>
    <dgm:pt modelId="{F39B66FA-0EAE-46BF-96B6-730FB7D7D495}" type="sibTrans" cxnId="{A85B5BC6-10FE-4F1C-8ACF-C282DD08FC21}">
      <dgm:prSet/>
      <dgm:spPr/>
      <dgm:t>
        <a:bodyPr/>
        <a:lstStyle/>
        <a:p>
          <a:endParaRPr lang="en-GB"/>
        </a:p>
      </dgm:t>
    </dgm:pt>
    <dgm:pt modelId="{3618C7DC-3403-45E8-A624-D1D434A9BD8D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Addressing the deficits</a:t>
          </a:r>
          <a:endParaRPr lang="en-GB" b="1" dirty="0">
            <a:latin typeface="+mn-lt"/>
          </a:endParaRPr>
        </a:p>
      </dgm:t>
    </dgm:pt>
    <dgm:pt modelId="{3B68B045-F6C2-46BB-9F20-E962B1580202}" type="parTrans" cxnId="{BA01D7E3-90B6-40ED-8D4F-62D123CFD756}">
      <dgm:prSet/>
      <dgm:spPr/>
      <dgm:t>
        <a:bodyPr/>
        <a:lstStyle/>
        <a:p>
          <a:endParaRPr lang="en-GB"/>
        </a:p>
      </dgm:t>
    </dgm:pt>
    <dgm:pt modelId="{A10913D4-97AC-4048-92D4-7301D5CDA959}" type="sibTrans" cxnId="{BA01D7E3-90B6-40ED-8D4F-62D123CFD756}">
      <dgm:prSet/>
      <dgm:spPr/>
      <dgm:t>
        <a:bodyPr/>
        <a:lstStyle/>
        <a:p>
          <a:endParaRPr lang="en-GB"/>
        </a:p>
      </dgm:t>
    </dgm:pt>
    <dgm:pt modelId="{C444706A-0C33-4D89-BEFB-3BAFCCD0F44E}">
      <dgm:prSet phldrT="[Text]" custT="1"/>
      <dgm:spPr/>
      <dgm:t>
        <a:bodyPr/>
        <a:lstStyle/>
        <a:p>
          <a:pPr algn="l"/>
          <a:endParaRPr lang="en-GB" sz="1400" b="0" dirty="0">
            <a:solidFill>
              <a:srgbClr val="545A70"/>
            </a:solidFill>
          </a:endParaRPr>
        </a:p>
      </dgm:t>
    </dgm:pt>
    <dgm:pt modelId="{C607D101-A1A6-43A5-B543-8C42BC14F233}" type="parTrans" cxnId="{FD88E629-1E78-43DB-9A1F-2DD3DB725836}">
      <dgm:prSet/>
      <dgm:spPr/>
      <dgm:t>
        <a:bodyPr/>
        <a:lstStyle/>
        <a:p>
          <a:endParaRPr lang="en-GB"/>
        </a:p>
      </dgm:t>
    </dgm:pt>
    <dgm:pt modelId="{D2A4CABF-33DA-40C7-9735-2DA662981AF6}" type="sibTrans" cxnId="{FD88E629-1E78-43DB-9A1F-2DD3DB725836}">
      <dgm:prSet/>
      <dgm:spPr/>
      <dgm:t>
        <a:bodyPr/>
        <a:lstStyle/>
        <a:p>
          <a:endParaRPr lang="en-GB"/>
        </a:p>
      </dgm:t>
    </dgm:pt>
    <dgm:pt modelId="{C7DC53F6-90C9-4CF2-8B40-62A7FD53E91C}">
      <dgm:prSet phldrT="[Text]" custT="1"/>
      <dgm:spPr/>
      <dgm:t>
        <a:bodyPr/>
        <a:lstStyle/>
        <a:p>
          <a:pPr algn="l"/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5128A21D-AAAE-463B-9E77-DDEE9AD4FD34}" type="parTrans" cxnId="{F2ED74E4-9C65-4CDA-96D0-B93C5EBF24BB}">
      <dgm:prSet/>
      <dgm:spPr/>
      <dgm:t>
        <a:bodyPr/>
        <a:lstStyle/>
        <a:p>
          <a:endParaRPr lang="en-GB"/>
        </a:p>
      </dgm:t>
    </dgm:pt>
    <dgm:pt modelId="{78A36F66-8E29-498A-97B1-694CD5608639}" type="sibTrans" cxnId="{F2ED74E4-9C65-4CDA-96D0-B93C5EBF24BB}">
      <dgm:prSet/>
      <dgm:spPr/>
      <dgm:t>
        <a:bodyPr/>
        <a:lstStyle/>
        <a:p>
          <a:endParaRPr lang="en-GB"/>
        </a:p>
      </dgm:t>
    </dgm:pt>
    <dgm:pt modelId="{6740A759-090D-4156-91F5-A1E75672325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C19E54F5-51D6-475C-BD0C-95D6FBBE2504}" type="parTrans" cxnId="{A50FED67-5AF0-4A49-910D-66F7EEF74D13}">
      <dgm:prSet/>
      <dgm:spPr/>
      <dgm:t>
        <a:bodyPr/>
        <a:lstStyle/>
        <a:p>
          <a:endParaRPr lang="en-GB"/>
        </a:p>
      </dgm:t>
    </dgm:pt>
    <dgm:pt modelId="{1C52606A-F26E-46EE-BD4C-50E4FC348F22}" type="sibTrans" cxnId="{A50FED67-5AF0-4A49-910D-66F7EEF74D13}">
      <dgm:prSet/>
      <dgm:spPr/>
      <dgm:t>
        <a:bodyPr/>
        <a:lstStyle/>
        <a:p>
          <a:endParaRPr lang="en-GB"/>
        </a:p>
      </dgm:t>
    </dgm:pt>
    <dgm:pt modelId="{AC276495-AEEE-429F-90DD-C9A4D7C84B7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12B8EE5B-8F9F-45D4-A26C-4FFF5349D3F0}" type="parTrans" cxnId="{AD2CB2D7-66A3-4B0D-AEF9-C79EC5742EA0}">
      <dgm:prSet/>
      <dgm:spPr/>
      <dgm:t>
        <a:bodyPr/>
        <a:lstStyle/>
        <a:p>
          <a:endParaRPr lang="en-GB"/>
        </a:p>
      </dgm:t>
    </dgm:pt>
    <dgm:pt modelId="{4346DB98-2F41-4B0F-AD7F-8E714070F1BD}" type="sibTrans" cxnId="{AD2CB2D7-66A3-4B0D-AEF9-C79EC5742EA0}">
      <dgm:prSet/>
      <dgm:spPr/>
      <dgm:t>
        <a:bodyPr/>
        <a:lstStyle/>
        <a:p>
          <a:endParaRPr lang="en-GB"/>
        </a:p>
      </dgm:t>
    </dgm:pt>
    <dgm:pt modelId="{E12812B9-3790-43C9-A3E1-D2488327DA2C}" type="pres">
      <dgm:prSet presAssocID="{7CE07DD2-9B91-4A3E-AE4E-352CC5132D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1F7690-7007-4BCB-9412-86664AAAA72F}" type="pres">
      <dgm:prSet presAssocID="{D6007324-D76B-42C2-BC10-68F4315E8519}" presName="composite" presStyleCnt="0"/>
      <dgm:spPr/>
      <dgm:t>
        <a:bodyPr/>
        <a:lstStyle/>
        <a:p>
          <a:endParaRPr lang="en-GB"/>
        </a:p>
      </dgm:t>
    </dgm:pt>
    <dgm:pt modelId="{88F70FD0-F9C7-4482-B24E-E31D227386BC}" type="pres">
      <dgm:prSet presAssocID="{D6007324-D76B-42C2-BC10-68F4315E851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A43188-ABE2-4C33-BA60-637E27F47EE7}" type="pres">
      <dgm:prSet presAssocID="{D6007324-D76B-42C2-BC10-68F4315E8519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D389AD-5049-41BA-8B1D-2A74685B075B}" type="pres">
      <dgm:prSet presAssocID="{CCB4436E-2C94-4245-AB92-FC7E9527580C}" presName="space" presStyleCnt="0"/>
      <dgm:spPr/>
      <dgm:t>
        <a:bodyPr/>
        <a:lstStyle/>
        <a:p>
          <a:endParaRPr lang="en-GB"/>
        </a:p>
      </dgm:t>
    </dgm:pt>
    <dgm:pt modelId="{B39D2529-066A-4C34-BAA4-8EADDFA0EA46}" type="pres">
      <dgm:prSet presAssocID="{2426D496-7C1A-4B8E-B52C-515C67126717}" presName="composite" presStyleCnt="0"/>
      <dgm:spPr/>
      <dgm:t>
        <a:bodyPr/>
        <a:lstStyle/>
        <a:p>
          <a:endParaRPr lang="en-GB"/>
        </a:p>
      </dgm:t>
    </dgm:pt>
    <dgm:pt modelId="{F1466F83-41BB-4DFC-9C78-155EDD4E4A5A}" type="pres">
      <dgm:prSet presAssocID="{2426D496-7C1A-4B8E-B52C-515C6712671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4689A9-38E6-45D4-A233-A648A2CFC4DE}" type="pres">
      <dgm:prSet presAssocID="{2426D496-7C1A-4B8E-B52C-515C67126717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BDBC4-6395-46AC-99E2-8B00780D1825}" type="pres">
      <dgm:prSet presAssocID="{F39B66FA-0EAE-46BF-96B6-730FB7D7D495}" presName="space" presStyleCnt="0"/>
      <dgm:spPr/>
      <dgm:t>
        <a:bodyPr/>
        <a:lstStyle/>
        <a:p>
          <a:endParaRPr lang="en-GB"/>
        </a:p>
      </dgm:t>
    </dgm:pt>
    <dgm:pt modelId="{8E7AC9B5-B6C9-4F52-8B98-B6D8CAC774EE}" type="pres">
      <dgm:prSet presAssocID="{3618C7DC-3403-45E8-A624-D1D434A9BD8D}" presName="composite" presStyleCnt="0"/>
      <dgm:spPr/>
      <dgm:t>
        <a:bodyPr/>
        <a:lstStyle/>
        <a:p>
          <a:endParaRPr lang="en-GB"/>
        </a:p>
      </dgm:t>
    </dgm:pt>
    <dgm:pt modelId="{FA25F473-453C-4B34-8B79-C8CD700EF86F}" type="pres">
      <dgm:prSet presAssocID="{3618C7DC-3403-45E8-A624-D1D434A9BD8D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6023AA-948B-48A8-82CC-F2AE99156047}" type="pres">
      <dgm:prSet presAssocID="{3618C7DC-3403-45E8-A624-D1D434A9BD8D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974C7C-7078-43D0-9236-965732CA83EE}" type="presOf" srcId="{C7DC53F6-90C9-4CF2-8B40-62A7FD53E91C}" destId="{4B4689A9-38E6-45D4-A233-A648A2CFC4DE}" srcOrd="0" destOrd="0" presId="urn:microsoft.com/office/officeart/2005/8/layout/chevron1"/>
    <dgm:cxn modelId="{832E0B9E-B04F-4A9D-B2EB-85605776A084}" type="presOf" srcId="{6740A759-090D-4156-91F5-A1E756723252}" destId="{99A43188-ABE2-4C33-BA60-637E27F47EE7}" srcOrd="0" destOrd="2" presId="urn:microsoft.com/office/officeart/2005/8/layout/chevron1"/>
    <dgm:cxn modelId="{A50FED67-5AF0-4A49-910D-66F7EEF74D13}" srcId="{D6007324-D76B-42C2-BC10-68F4315E8519}" destId="{6740A759-090D-4156-91F5-A1E756723252}" srcOrd="2" destOrd="0" parTransId="{C19E54F5-51D6-475C-BD0C-95D6FBBE2504}" sibTransId="{1C52606A-F26E-46EE-BD4C-50E4FC348F22}"/>
    <dgm:cxn modelId="{99182607-FA7C-4EF8-B950-CAED12869D67}" type="presOf" srcId="{D500E3C8-0124-48E1-90CC-F47A93D9DB03}" destId="{99A43188-ABE2-4C33-BA60-637E27F47EE7}" srcOrd="0" destOrd="0" presId="urn:microsoft.com/office/officeart/2005/8/layout/chevron1"/>
    <dgm:cxn modelId="{357F47F3-5082-4E19-BFE0-9B8ADEB37411}" type="presOf" srcId="{2426D496-7C1A-4B8E-B52C-515C67126717}" destId="{F1466F83-41BB-4DFC-9C78-155EDD4E4A5A}" srcOrd="0" destOrd="0" presId="urn:microsoft.com/office/officeart/2005/8/layout/chevron1"/>
    <dgm:cxn modelId="{9B54B0F1-8F67-43B5-8F0A-D7FEAE0EB86C}" type="presOf" srcId="{D6007324-D76B-42C2-BC10-68F4315E8519}" destId="{88F70FD0-F9C7-4482-B24E-E31D227386BC}" srcOrd="0" destOrd="0" presId="urn:microsoft.com/office/officeart/2005/8/layout/chevron1"/>
    <dgm:cxn modelId="{21272C83-B377-46C7-B2D5-0DE212E2FD82}" type="presOf" srcId="{7CE07DD2-9B91-4A3E-AE4E-352CC5132D13}" destId="{E12812B9-3790-43C9-A3E1-D2488327DA2C}" srcOrd="0" destOrd="0" presId="urn:microsoft.com/office/officeart/2005/8/layout/chevron1"/>
    <dgm:cxn modelId="{A85B5BC6-10FE-4F1C-8ACF-C282DD08FC21}" srcId="{7CE07DD2-9B91-4A3E-AE4E-352CC5132D13}" destId="{2426D496-7C1A-4B8E-B52C-515C67126717}" srcOrd="1" destOrd="0" parTransId="{CF83CCB0-FF7E-4C07-B707-978CE64DE8FE}" sibTransId="{F39B66FA-0EAE-46BF-96B6-730FB7D7D495}"/>
    <dgm:cxn modelId="{A8B85AFF-4374-4927-A9E5-E25390A8B273}" srcId="{7CE07DD2-9B91-4A3E-AE4E-352CC5132D13}" destId="{D6007324-D76B-42C2-BC10-68F4315E8519}" srcOrd="0" destOrd="0" parTransId="{8B6BB554-873D-4EE8-A21A-2AF93164C2DC}" sibTransId="{CCB4436E-2C94-4245-AB92-FC7E9527580C}"/>
    <dgm:cxn modelId="{AD2CB2D7-66A3-4B0D-AEF9-C79EC5742EA0}" srcId="{D6007324-D76B-42C2-BC10-68F4315E8519}" destId="{AC276495-AEEE-429F-90DD-C9A4D7C84B72}" srcOrd="1" destOrd="0" parTransId="{12B8EE5B-8F9F-45D4-A26C-4FFF5349D3F0}" sibTransId="{4346DB98-2F41-4B0F-AD7F-8E714070F1BD}"/>
    <dgm:cxn modelId="{BEA707FD-0899-4AA1-9F2F-04F52BF7B0F0}" type="presOf" srcId="{AC276495-AEEE-429F-90DD-C9A4D7C84B72}" destId="{99A43188-ABE2-4C33-BA60-637E27F47EE7}" srcOrd="0" destOrd="1" presId="urn:microsoft.com/office/officeart/2005/8/layout/chevron1"/>
    <dgm:cxn modelId="{BA01D7E3-90B6-40ED-8D4F-62D123CFD756}" srcId="{7CE07DD2-9B91-4A3E-AE4E-352CC5132D13}" destId="{3618C7DC-3403-45E8-A624-D1D434A9BD8D}" srcOrd="2" destOrd="0" parTransId="{3B68B045-F6C2-46BB-9F20-E962B1580202}" sibTransId="{A10913D4-97AC-4048-92D4-7301D5CDA959}"/>
    <dgm:cxn modelId="{B723C9D4-1A5B-409D-BCC4-6E73353BDC6E}" type="presOf" srcId="{C444706A-0C33-4D89-BEFB-3BAFCCD0F44E}" destId="{BF6023AA-948B-48A8-82CC-F2AE99156047}" srcOrd="0" destOrd="0" presId="urn:microsoft.com/office/officeart/2005/8/layout/chevron1"/>
    <dgm:cxn modelId="{DB810CDC-FCC2-450C-942A-BC8B6C007207}" type="presOf" srcId="{3618C7DC-3403-45E8-A624-D1D434A9BD8D}" destId="{FA25F473-453C-4B34-8B79-C8CD700EF86F}" srcOrd="0" destOrd="0" presId="urn:microsoft.com/office/officeart/2005/8/layout/chevron1"/>
    <dgm:cxn modelId="{FD88E629-1E78-43DB-9A1F-2DD3DB725836}" srcId="{3618C7DC-3403-45E8-A624-D1D434A9BD8D}" destId="{C444706A-0C33-4D89-BEFB-3BAFCCD0F44E}" srcOrd="0" destOrd="0" parTransId="{C607D101-A1A6-43A5-B543-8C42BC14F233}" sibTransId="{D2A4CABF-33DA-40C7-9735-2DA662981AF6}"/>
    <dgm:cxn modelId="{D8DE76FF-5FD6-4F71-BF50-DB3B91AA1D99}" srcId="{D6007324-D76B-42C2-BC10-68F4315E8519}" destId="{D500E3C8-0124-48E1-90CC-F47A93D9DB03}" srcOrd="0" destOrd="0" parTransId="{7FB81AE1-2BD1-4B14-8FB6-9F5BABE466EF}" sibTransId="{BCF35631-914E-4C4A-9471-758D6224B3DA}"/>
    <dgm:cxn modelId="{F2ED74E4-9C65-4CDA-96D0-B93C5EBF24BB}" srcId="{2426D496-7C1A-4B8E-B52C-515C67126717}" destId="{C7DC53F6-90C9-4CF2-8B40-62A7FD53E91C}" srcOrd="0" destOrd="0" parTransId="{5128A21D-AAAE-463B-9E77-DDEE9AD4FD34}" sibTransId="{78A36F66-8E29-498A-97B1-694CD5608639}"/>
    <dgm:cxn modelId="{9E32554F-53B3-4E85-8EE7-2C2C09DC4A93}" type="presParOf" srcId="{E12812B9-3790-43C9-A3E1-D2488327DA2C}" destId="{D31F7690-7007-4BCB-9412-86664AAAA72F}" srcOrd="0" destOrd="0" presId="urn:microsoft.com/office/officeart/2005/8/layout/chevron1"/>
    <dgm:cxn modelId="{E7149819-7EFC-46C7-906B-FDC3795CFAA1}" type="presParOf" srcId="{D31F7690-7007-4BCB-9412-86664AAAA72F}" destId="{88F70FD0-F9C7-4482-B24E-E31D227386BC}" srcOrd="0" destOrd="0" presId="urn:microsoft.com/office/officeart/2005/8/layout/chevron1"/>
    <dgm:cxn modelId="{D37C48C2-0722-4DFB-9A7C-47FB70BD15FD}" type="presParOf" srcId="{D31F7690-7007-4BCB-9412-86664AAAA72F}" destId="{99A43188-ABE2-4C33-BA60-637E27F47EE7}" srcOrd="1" destOrd="0" presId="urn:microsoft.com/office/officeart/2005/8/layout/chevron1"/>
    <dgm:cxn modelId="{EC5434DA-EFCC-4E05-91B1-C4706EEC372E}" type="presParOf" srcId="{E12812B9-3790-43C9-A3E1-D2488327DA2C}" destId="{90D389AD-5049-41BA-8B1D-2A74685B075B}" srcOrd="1" destOrd="0" presId="urn:microsoft.com/office/officeart/2005/8/layout/chevron1"/>
    <dgm:cxn modelId="{146D77E2-0D16-492A-83D3-F09268964C92}" type="presParOf" srcId="{E12812B9-3790-43C9-A3E1-D2488327DA2C}" destId="{B39D2529-066A-4C34-BAA4-8EADDFA0EA46}" srcOrd="2" destOrd="0" presId="urn:microsoft.com/office/officeart/2005/8/layout/chevron1"/>
    <dgm:cxn modelId="{62E7B7C6-4C20-4CF4-B7A9-BF22DEBB3A2B}" type="presParOf" srcId="{B39D2529-066A-4C34-BAA4-8EADDFA0EA46}" destId="{F1466F83-41BB-4DFC-9C78-155EDD4E4A5A}" srcOrd="0" destOrd="0" presId="urn:microsoft.com/office/officeart/2005/8/layout/chevron1"/>
    <dgm:cxn modelId="{BFE1E430-4E39-4F56-93C3-CDFF2E32FF1C}" type="presParOf" srcId="{B39D2529-066A-4C34-BAA4-8EADDFA0EA46}" destId="{4B4689A9-38E6-45D4-A233-A648A2CFC4DE}" srcOrd="1" destOrd="0" presId="urn:microsoft.com/office/officeart/2005/8/layout/chevron1"/>
    <dgm:cxn modelId="{B10EF769-22E0-4611-91E8-E29843FA446A}" type="presParOf" srcId="{E12812B9-3790-43C9-A3E1-D2488327DA2C}" destId="{11EBDBC4-6395-46AC-99E2-8B00780D1825}" srcOrd="3" destOrd="0" presId="urn:microsoft.com/office/officeart/2005/8/layout/chevron1"/>
    <dgm:cxn modelId="{41E28FD9-B81B-4805-BB34-9A7AFBF7DA5F}" type="presParOf" srcId="{E12812B9-3790-43C9-A3E1-D2488327DA2C}" destId="{8E7AC9B5-B6C9-4F52-8B98-B6D8CAC774EE}" srcOrd="4" destOrd="0" presId="urn:microsoft.com/office/officeart/2005/8/layout/chevron1"/>
    <dgm:cxn modelId="{507AAE84-BAF5-46A9-A004-174F4420C117}" type="presParOf" srcId="{8E7AC9B5-B6C9-4F52-8B98-B6D8CAC774EE}" destId="{FA25F473-453C-4B34-8B79-C8CD700EF86F}" srcOrd="0" destOrd="0" presId="urn:microsoft.com/office/officeart/2005/8/layout/chevron1"/>
    <dgm:cxn modelId="{84E29EAE-1643-49E3-8946-DF90DCB0AD50}" type="presParOf" srcId="{8E7AC9B5-B6C9-4F52-8B98-B6D8CAC774EE}" destId="{BF6023AA-948B-48A8-82CC-F2AE9915604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8661C-376B-4A37-A72B-C595BB9D80D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77CDA3-F8EB-4DDF-9D6B-B5117128566D}">
      <dgm:prSet phldrT="[Text]"/>
      <dgm:spPr/>
      <dgm:t>
        <a:bodyPr/>
        <a:lstStyle/>
        <a:p>
          <a:r>
            <a:rPr lang="en-GB" dirty="0" smtClean="0"/>
            <a:t>Human Rights</a:t>
          </a:r>
          <a:endParaRPr lang="en-GB" dirty="0"/>
        </a:p>
      </dgm:t>
    </dgm:pt>
    <dgm:pt modelId="{D0D3F60D-11DD-46B1-9E10-2D3194D1F94F}" type="parTrans" cxnId="{782251B1-6CDA-44C8-8C2B-D1F740419B22}">
      <dgm:prSet/>
      <dgm:spPr/>
      <dgm:t>
        <a:bodyPr/>
        <a:lstStyle/>
        <a:p>
          <a:endParaRPr lang="en-GB"/>
        </a:p>
      </dgm:t>
    </dgm:pt>
    <dgm:pt modelId="{CB901C08-DFEE-419D-8214-9CD670AA60DA}" type="sibTrans" cxnId="{782251B1-6CDA-44C8-8C2B-D1F740419B22}">
      <dgm:prSet/>
      <dgm:spPr/>
      <dgm:t>
        <a:bodyPr/>
        <a:lstStyle/>
        <a:p>
          <a:endParaRPr lang="en-GB"/>
        </a:p>
      </dgm:t>
    </dgm:pt>
    <dgm:pt modelId="{D0B9E890-8443-4E77-95BD-43E52EAAD540}">
      <dgm:prSet phldrT="[Text]"/>
      <dgm:spPr/>
      <dgm:t>
        <a:bodyPr/>
        <a:lstStyle/>
        <a:p>
          <a:r>
            <a:rPr lang="en-GB" dirty="0" smtClean="0"/>
            <a:t>International legal instruments</a:t>
          </a:r>
          <a:endParaRPr lang="en-GB" dirty="0"/>
        </a:p>
      </dgm:t>
    </dgm:pt>
    <dgm:pt modelId="{46892536-539D-496A-B662-1040A486F6BD}" type="parTrans" cxnId="{D7EDF705-654C-4BFD-841C-C421EEC01259}">
      <dgm:prSet/>
      <dgm:spPr/>
      <dgm:t>
        <a:bodyPr/>
        <a:lstStyle/>
        <a:p>
          <a:endParaRPr lang="en-GB"/>
        </a:p>
      </dgm:t>
    </dgm:pt>
    <dgm:pt modelId="{15313AF3-EEBD-42B8-913D-527E74F9FD77}" type="sibTrans" cxnId="{D7EDF705-654C-4BFD-841C-C421EEC01259}">
      <dgm:prSet/>
      <dgm:spPr/>
      <dgm:t>
        <a:bodyPr/>
        <a:lstStyle/>
        <a:p>
          <a:endParaRPr lang="en-GB"/>
        </a:p>
      </dgm:t>
    </dgm:pt>
    <dgm:pt modelId="{99855839-FCCF-4BAA-B022-3F5DB2526C7B}">
      <dgm:prSet phldrT="[Text]"/>
      <dgm:spPr/>
      <dgm:t>
        <a:bodyPr/>
        <a:lstStyle/>
        <a:p>
          <a:endParaRPr lang="en-GB" dirty="0" smtClean="0"/>
        </a:p>
        <a:p>
          <a:r>
            <a:rPr lang="en-GB" dirty="0" smtClean="0"/>
            <a:t>National legislation</a:t>
          </a:r>
          <a:endParaRPr lang="en-GB" dirty="0"/>
        </a:p>
      </dgm:t>
    </dgm:pt>
    <dgm:pt modelId="{EC550969-E4FB-4364-8855-F960CEC13852}" type="parTrans" cxnId="{B012988C-7C82-41C0-9A8E-C2E562E84AAC}">
      <dgm:prSet/>
      <dgm:spPr/>
      <dgm:t>
        <a:bodyPr/>
        <a:lstStyle/>
        <a:p>
          <a:endParaRPr lang="en-GB"/>
        </a:p>
      </dgm:t>
    </dgm:pt>
    <dgm:pt modelId="{3894A621-E386-42F0-9275-8171033A7730}" type="sibTrans" cxnId="{B012988C-7C82-41C0-9A8E-C2E562E84AAC}">
      <dgm:prSet/>
      <dgm:spPr/>
      <dgm:t>
        <a:bodyPr/>
        <a:lstStyle/>
        <a:p>
          <a:endParaRPr lang="en-GB"/>
        </a:p>
      </dgm:t>
    </dgm:pt>
    <dgm:pt modelId="{046C711C-F24D-4B2C-B2FC-0971390D949C}">
      <dgm:prSet phldrT="[Text]"/>
      <dgm:spPr/>
      <dgm:t>
        <a:bodyPr/>
        <a:lstStyle/>
        <a:p>
          <a:r>
            <a:rPr lang="en-GB" dirty="0" smtClean="0"/>
            <a:t>Human Rights to Social Security </a:t>
          </a:r>
          <a:endParaRPr lang="en-GB" dirty="0"/>
        </a:p>
      </dgm:t>
    </dgm:pt>
    <dgm:pt modelId="{97E92157-E200-4256-93A1-96AB175F6151}" type="parTrans" cxnId="{94A195DE-0FAE-4C7C-8FCC-BAE753BF7BDF}">
      <dgm:prSet/>
      <dgm:spPr/>
      <dgm:t>
        <a:bodyPr/>
        <a:lstStyle/>
        <a:p>
          <a:endParaRPr lang="en-GB"/>
        </a:p>
      </dgm:t>
    </dgm:pt>
    <dgm:pt modelId="{4B7365AF-DB12-4B13-814E-EA467D301FEA}" type="sibTrans" cxnId="{94A195DE-0FAE-4C7C-8FCC-BAE753BF7BDF}">
      <dgm:prSet/>
      <dgm:spPr/>
      <dgm:t>
        <a:bodyPr/>
        <a:lstStyle/>
        <a:p>
          <a:endParaRPr lang="en-GB"/>
        </a:p>
      </dgm:t>
    </dgm:pt>
    <dgm:pt modelId="{FD542596-C85A-435A-B44A-B040A311C56D}">
      <dgm:prSet phldrT="[Text]"/>
      <dgm:spPr/>
      <dgm:t>
        <a:bodyPr/>
        <a:lstStyle/>
        <a:p>
          <a:r>
            <a:rPr lang="en-GB" dirty="0" smtClean="0"/>
            <a:t>ILO Conventions and Recommendations</a:t>
          </a:r>
          <a:endParaRPr lang="en-GB" dirty="0"/>
        </a:p>
      </dgm:t>
    </dgm:pt>
    <dgm:pt modelId="{7E2F726A-60ED-45C1-B0ED-4CB915966884}" type="parTrans" cxnId="{BED292C3-8640-4564-A0A8-904F27C06201}">
      <dgm:prSet/>
      <dgm:spPr/>
      <dgm:t>
        <a:bodyPr/>
        <a:lstStyle/>
        <a:p>
          <a:endParaRPr lang="en-GB"/>
        </a:p>
      </dgm:t>
    </dgm:pt>
    <dgm:pt modelId="{6999E6F0-9C58-4A0C-BDD9-EF726B8F681F}" type="sibTrans" cxnId="{BED292C3-8640-4564-A0A8-904F27C06201}">
      <dgm:prSet/>
      <dgm:spPr/>
      <dgm:t>
        <a:bodyPr/>
        <a:lstStyle/>
        <a:p>
          <a:endParaRPr lang="en-GB"/>
        </a:p>
      </dgm:t>
    </dgm:pt>
    <dgm:pt modelId="{6B0715F5-F86C-4E26-948A-78D4EA68DDCB}">
      <dgm:prSet phldrT="[Text]"/>
      <dgm:spPr/>
      <dgm:t>
        <a:bodyPr/>
        <a:lstStyle/>
        <a:p>
          <a:r>
            <a:rPr lang="en-GB" dirty="0" smtClean="0"/>
            <a:t>Human Rights to Health</a:t>
          </a:r>
          <a:endParaRPr lang="en-GB" dirty="0"/>
        </a:p>
      </dgm:t>
    </dgm:pt>
    <dgm:pt modelId="{0F562D98-74D8-44E5-8575-51B79B804A3C}" type="parTrans" cxnId="{ACDD563E-C758-4A60-89F7-2D64D22EED74}">
      <dgm:prSet/>
      <dgm:spPr/>
      <dgm:t>
        <a:bodyPr/>
        <a:lstStyle/>
        <a:p>
          <a:endParaRPr lang="en-GB"/>
        </a:p>
      </dgm:t>
    </dgm:pt>
    <dgm:pt modelId="{8EE52A5C-8C10-486D-8631-1F11A98738B8}" type="sibTrans" cxnId="{ACDD563E-C758-4A60-89F7-2D64D22EED74}">
      <dgm:prSet/>
      <dgm:spPr/>
      <dgm:t>
        <a:bodyPr/>
        <a:lstStyle/>
        <a:p>
          <a:endParaRPr lang="en-GB"/>
        </a:p>
      </dgm:t>
    </dgm:pt>
    <dgm:pt modelId="{C167C3C4-1E0C-40E1-BE1A-14BCBA9A364D}">
      <dgm:prSet phldrT="[Text]" custT="1"/>
      <dgm:spPr/>
      <dgm:t>
        <a:bodyPr/>
        <a:lstStyle/>
        <a:p>
          <a:r>
            <a:rPr lang="en-GB" sz="1600" dirty="0" smtClean="0"/>
            <a:t>International Covenant on ESCR</a:t>
          </a:r>
          <a:endParaRPr lang="en-GB" sz="1600" dirty="0"/>
        </a:p>
      </dgm:t>
    </dgm:pt>
    <dgm:pt modelId="{C261E101-CCBD-497E-BA28-FAF8BA3E5978}" type="parTrans" cxnId="{E7B412D3-BC48-4C92-AD5D-A5D7F4809E53}">
      <dgm:prSet/>
      <dgm:spPr/>
      <dgm:t>
        <a:bodyPr/>
        <a:lstStyle/>
        <a:p>
          <a:endParaRPr lang="en-GB"/>
        </a:p>
      </dgm:t>
    </dgm:pt>
    <dgm:pt modelId="{80735C78-D2AA-4504-97F4-3B32D77CFA17}" type="sibTrans" cxnId="{E7B412D3-BC48-4C92-AD5D-A5D7F4809E53}">
      <dgm:prSet/>
      <dgm:spPr/>
      <dgm:t>
        <a:bodyPr/>
        <a:lstStyle/>
        <a:p>
          <a:endParaRPr lang="en-GB"/>
        </a:p>
      </dgm:t>
    </dgm:pt>
    <dgm:pt modelId="{AE0647E2-708D-49EB-9C38-A85640BDDB43}">
      <dgm:prSet phldrT="[Text]" custT="1"/>
      <dgm:spPr/>
      <dgm:t>
        <a:bodyPr/>
        <a:lstStyle/>
        <a:p>
          <a:r>
            <a:rPr lang="en-GB" sz="1600" dirty="0" smtClean="0"/>
            <a:t>UN Convention on all forms of Discrimination against women / Races / Rights of persons with disabilities</a:t>
          </a:r>
          <a:endParaRPr lang="en-GB" sz="1600" dirty="0"/>
        </a:p>
      </dgm:t>
    </dgm:pt>
    <dgm:pt modelId="{7D94F50B-49AB-415B-865F-E5A1C30E3F45}" type="parTrans" cxnId="{92D8010A-B672-485F-AFEE-5BC65A25DB62}">
      <dgm:prSet/>
      <dgm:spPr/>
      <dgm:t>
        <a:bodyPr/>
        <a:lstStyle/>
        <a:p>
          <a:endParaRPr lang="en-GB"/>
        </a:p>
      </dgm:t>
    </dgm:pt>
    <dgm:pt modelId="{DC933301-B240-4A68-8472-FD749B6295D7}" type="sibTrans" cxnId="{92D8010A-B672-485F-AFEE-5BC65A25DB62}">
      <dgm:prSet/>
      <dgm:spPr/>
      <dgm:t>
        <a:bodyPr/>
        <a:lstStyle/>
        <a:p>
          <a:endParaRPr lang="en-GB"/>
        </a:p>
      </dgm:t>
    </dgm:pt>
    <dgm:pt modelId="{A4E32123-C87F-425E-9D22-8251D3525ACF}">
      <dgm:prSet phldrT="[Text]"/>
      <dgm:spPr/>
      <dgm:t>
        <a:bodyPr/>
        <a:lstStyle/>
        <a:p>
          <a:r>
            <a:rPr lang="en-GB" smtClean="0"/>
            <a:t>Other </a:t>
          </a:r>
          <a:r>
            <a:rPr lang="en-GB" dirty="0" smtClean="0"/>
            <a:t>international conventions and instruments</a:t>
          </a:r>
          <a:endParaRPr lang="en-GB" dirty="0"/>
        </a:p>
      </dgm:t>
    </dgm:pt>
    <dgm:pt modelId="{A433ED46-291F-4930-B17E-C8606C463008}" type="parTrans" cxnId="{D0360C59-480D-4632-83D7-7F51FFCF9C61}">
      <dgm:prSet/>
      <dgm:spPr/>
      <dgm:t>
        <a:bodyPr/>
        <a:lstStyle/>
        <a:p>
          <a:endParaRPr lang="en-GB"/>
        </a:p>
      </dgm:t>
    </dgm:pt>
    <dgm:pt modelId="{C1AE3F94-9E1E-4623-97A3-1E97F051279F}" type="sibTrans" cxnId="{D0360C59-480D-4632-83D7-7F51FFCF9C61}">
      <dgm:prSet/>
      <dgm:spPr/>
      <dgm:t>
        <a:bodyPr/>
        <a:lstStyle/>
        <a:p>
          <a:endParaRPr lang="en-GB"/>
        </a:p>
      </dgm:t>
    </dgm:pt>
    <dgm:pt modelId="{6163F7DD-C4EE-4FC1-B7CF-E95EC043B7BE}">
      <dgm:prSet phldrT="[Text]" custT="1"/>
      <dgm:spPr/>
      <dgm:t>
        <a:bodyPr/>
        <a:lstStyle/>
        <a:p>
          <a:r>
            <a:rPr lang="en-GB" sz="1600" b="1" dirty="0" smtClean="0">
              <a:solidFill>
                <a:srgbClr val="FF0000"/>
              </a:solidFill>
            </a:rPr>
            <a:t>R 202 on national social protection floors</a:t>
          </a:r>
          <a:endParaRPr lang="en-GB" sz="1600" b="1" dirty="0">
            <a:solidFill>
              <a:srgbClr val="FF0000"/>
            </a:solidFill>
          </a:endParaRPr>
        </a:p>
      </dgm:t>
    </dgm:pt>
    <dgm:pt modelId="{637F56C6-CD36-4406-A203-369FA4340EDC}" type="parTrans" cxnId="{2DD139DA-F1B1-4DD1-8827-809052C31648}">
      <dgm:prSet/>
      <dgm:spPr/>
      <dgm:t>
        <a:bodyPr/>
        <a:lstStyle/>
        <a:p>
          <a:endParaRPr lang="en-GB"/>
        </a:p>
      </dgm:t>
    </dgm:pt>
    <dgm:pt modelId="{B45426EF-4106-4EE7-AE9F-5A983F0DA60D}" type="sibTrans" cxnId="{2DD139DA-F1B1-4DD1-8827-809052C31648}">
      <dgm:prSet/>
      <dgm:spPr/>
      <dgm:t>
        <a:bodyPr/>
        <a:lstStyle/>
        <a:p>
          <a:endParaRPr lang="en-GB"/>
        </a:p>
      </dgm:t>
    </dgm:pt>
    <dgm:pt modelId="{802D5F3F-357B-47F2-B20D-182E9B59E613}">
      <dgm:prSet phldrT="[Text]"/>
      <dgm:spPr/>
      <dgm:t>
        <a:bodyPr/>
        <a:lstStyle/>
        <a:p>
          <a:endParaRPr lang="en-GB" dirty="0" smtClean="0"/>
        </a:p>
        <a:p>
          <a:r>
            <a:rPr lang="en-GB" dirty="0" smtClean="0"/>
            <a:t>Legislation on social security guarantees to benefits in kind and in cash to access</a:t>
          </a:r>
          <a:endParaRPr lang="en-GB" dirty="0"/>
        </a:p>
      </dgm:t>
    </dgm:pt>
    <dgm:pt modelId="{3937EF8D-0537-4681-B9B6-9923AFFC6B56}" type="parTrans" cxnId="{02F6F646-274B-4576-8760-3D962B61678F}">
      <dgm:prSet/>
      <dgm:spPr/>
      <dgm:t>
        <a:bodyPr/>
        <a:lstStyle/>
        <a:p>
          <a:endParaRPr lang="en-GB"/>
        </a:p>
      </dgm:t>
    </dgm:pt>
    <dgm:pt modelId="{5466F57E-853A-483E-98DD-C5A0A52EF70C}" type="sibTrans" cxnId="{02F6F646-274B-4576-8760-3D962B61678F}">
      <dgm:prSet/>
      <dgm:spPr/>
      <dgm:t>
        <a:bodyPr/>
        <a:lstStyle/>
        <a:p>
          <a:endParaRPr lang="en-GB"/>
        </a:p>
      </dgm:t>
    </dgm:pt>
    <dgm:pt modelId="{D9FFB4F9-B7D9-489C-8CA8-6FCC273A0B7E}">
      <dgm:prSet phldrT="[Text]" custT="1"/>
      <dgm:spPr/>
      <dgm:t>
        <a:bodyPr/>
        <a:lstStyle/>
        <a:p>
          <a:endParaRPr lang="en-GB" sz="1600" dirty="0" smtClean="0"/>
        </a:p>
        <a:p>
          <a:r>
            <a:rPr lang="en-GB" sz="1600" dirty="0" smtClean="0"/>
            <a:t>Health</a:t>
          </a:r>
          <a:r>
            <a:rPr lang="en-GB" sz="3200" dirty="0" smtClean="0"/>
            <a:t> </a:t>
          </a:r>
          <a:endParaRPr lang="en-GB" sz="3200" dirty="0"/>
        </a:p>
      </dgm:t>
    </dgm:pt>
    <dgm:pt modelId="{E18B9D2E-8715-4237-BA01-1FFDC2FD71DD}" type="parTrans" cxnId="{1A5105D8-32BC-4F05-A736-11FD68E414B4}">
      <dgm:prSet/>
      <dgm:spPr/>
      <dgm:t>
        <a:bodyPr/>
        <a:lstStyle/>
        <a:p>
          <a:endParaRPr lang="en-GB"/>
        </a:p>
      </dgm:t>
    </dgm:pt>
    <dgm:pt modelId="{05C7CBD5-9113-4E5D-8CCC-C07E433E5EBB}" type="sibTrans" cxnId="{1A5105D8-32BC-4F05-A736-11FD68E414B4}">
      <dgm:prSet/>
      <dgm:spPr/>
      <dgm:t>
        <a:bodyPr/>
        <a:lstStyle/>
        <a:p>
          <a:endParaRPr lang="en-GB"/>
        </a:p>
      </dgm:t>
    </dgm:pt>
    <dgm:pt modelId="{32BA5E57-13B5-422A-9529-4958DEC9A4B3}">
      <dgm:prSet phldrT="[Text]" custT="1"/>
      <dgm:spPr/>
      <dgm:t>
        <a:bodyPr/>
        <a:lstStyle/>
        <a:p>
          <a:endParaRPr lang="en-GB" sz="1600" dirty="0" smtClean="0"/>
        </a:p>
        <a:p>
          <a:r>
            <a:rPr lang="en-GB" sz="1600" dirty="0" smtClean="0"/>
            <a:t>Long-term care</a:t>
          </a:r>
          <a:endParaRPr lang="en-GB" sz="1600" dirty="0"/>
        </a:p>
      </dgm:t>
    </dgm:pt>
    <dgm:pt modelId="{701A942B-5E57-4AFE-953E-D438872A7867}" type="parTrans" cxnId="{B93FA76E-7F3F-4C22-BBD2-D0D36043290C}">
      <dgm:prSet/>
      <dgm:spPr/>
      <dgm:t>
        <a:bodyPr/>
        <a:lstStyle/>
        <a:p>
          <a:endParaRPr lang="en-GB"/>
        </a:p>
      </dgm:t>
    </dgm:pt>
    <dgm:pt modelId="{6CAD8900-2330-42F2-A5B0-54909E0A9DA4}" type="sibTrans" cxnId="{B93FA76E-7F3F-4C22-BBD2-D0D36043290C}">
      <dgm:prSet/>
      <dgm:spPr/>
      <dgm:t>
        <a:bodyPr/>
        <a:lstStyle/>
        <a:p>
          <a:endParaRPr lang="en-GB"/>
        </a:p>
      </dgm:t>
    </dgm:pt>
    <dgm:pt modelId="{7AE84F18-B629-4167-B69A-A22416E7AECC}" type="pres">
      <dgm:prSet presAssocID="{5158661C-376B-4A37-A72B-C595BB9D80D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155E7B0-393B-4519-B2B6-93374C9ECAD8}" type="pres">
      <dgm:prSet presAssocID="{9577CDA3-F8EB-4DDF-9D6B-B5117128566D}" presName="thickLine" presStyleLbl="alignNode1" presStyleIdx="0" presStyleCnt="3"/>
      <dgm:spPr/>
    </dgm:pt>
    <dgm:pt modelId="{0509697A-1C20-4A6D-AD41-40623F367DF8}" type="pres">
      <dgm:prSet presAssocID="{9577CDA3-F8EB-4DDF-9D6B-B5117128566D}" presName="horz1" presStyleCnt="0"/>
      <dgm:spPr/>
    </dgm:pt>
    <dgm:pt modelId="{0B47C329-335A-48B4-BEC4-B87F513D240F}" type="pres">
      <dgm:prSet presAssocID="{9577CDA3-F8EB-4DDF-9D6B-B5117128566D}" presName="tx1" presStyleLbl="revTx" presStyleIdx="0" presStyleCnt="13"/>
      <dgm:spPr/>
      <dgm:t>
        <a:bodyPr/>
        <a:lstStyle/>
        <a:p>
          <a:endParaRPr lang="en-GB"/>
        </a:p>
      </dgm:t>
    </dgm:pt>
    <dgm:pt modelId="{E04BB9F9-4755-46D6-B026-B4C1EF82CF2C}" type="pres">
      <dgm:prSet presAssocID="{9577CDA3-F8EB-4DDF-9D6B-B5117128566D}" presName="vert1" presStyleCnt="0"/>
      <dgm:spPr/>
    </dgm:pt>
    <dgm:pt modelId="{7054C0B2-C106-4FA5-B905-AFACF60B652B}" type="pres">
      <dgm:prSet presAssocID="{6B0715F5-F86C-4E26-948A-78D4EA68DDCB}" presName="vertSpace2a" presStyleCnt="0"/>
      <dgm:spPr/>
    </dgm:pt>
    <dgm:pt modelId="{DFE49FBB-A39A-4388-B862-D90113880E80}" type="pres">
      <dgm:prSet presAssocID="{6B0715F5-F86C-4E26-948A-78D4EA68DDCB}" presName="horz2" presStyleCnt="0"/>
      <dgm:spPr/>
    </dgm:pt>
    <dgm:pt modelId="{1EDED021-8930-429F-9FEA-6930CF5AA1CA}" type="pres">
      <dgm:prSet presAssocID="{6B0715F5-F86C-4E26-948A-78D4EA68DDCB}" presName="horzSpace2" presStyleCnt="0"/>
      <dgm:spPr/>
    </dgm:pt>
    <dgm:pt modelId="{4CA64D45-03CD-4733-90E5-27089061778E}" type="pres">
      <dgm:prSet presAssocID="{6B0715F5-F86C-4E26-948A-78D4EA68DDCB}" presName="tx2" presStyleLbl="revTx" presStyleIdx="1" presStyleCnt="13"/>
      <dgm:spPr/>
      <dgm:t>
        <a:bodyPr/>
        <a:lstStyle/>
        <a:p>
          <a:endParaRPr lang="en-GB"/>
        </a:p>
      </dgm:t>
    </dgm:pt>
    <dgm:pt modelId="{79989161-80DC-483F-B9E4-AC6E2194A155}" type="pres">
      <dgm:prSet presAssocID="{6B0715F5-F86C-4E26-948A-78D4EA68DDCB}" presName="vert2" presStyleCnt="0"/>
      <dgm:spPr/>
    </dgm:pt>
    <dgm:pt modelId="{3036960C-F745-4E3F-AA71-ECDDBDEB4B12}" type="pres">
      <dgm:prSet presAssocID="{6B0715F5-F86C-4E26-948A-78D4EA68DDCB}" presName="thinLine2b" presStyleLbl="callout" presStyleIdx="0" presStyleCnt="7"/>
      <dgm:spPr/>
    </dgm:pt>
    <dgm:pt modelId="{A26BF381-81A3-4AAB-A129-BAE21B7E59C0}" type="pres">
      <dgm:prSet presAssocID="{6B0715F5-F86C-4E26-948A-78D4EA68DDCB}" presName="vertSpace2b" presStyleCnt="0"/>
      <dgm:spPr/>
    </dgm:pt>
    <dgm:pt modelId="{608B6026-D766-417D-B7F0-9CD07FAA4F63}" type="pres">
      <dgm:prSet presAssocID="{046C711C-F24D-4B2C-B2FC-0971390D949C}" presName="horz2" presStyleCnt="0"/>
      <dgm:spPr/>
    </dgm:pt>
    <dgm:pt modelId="{40E3158E-D389-4CE6-B072-33B34463C126}" type="pres">
      <dgm:prSet presAssocID="{046C711C-F24D-4B2C-B2FC-0971390D949C}" presName="horzSpace2" presStyleCnt="0"/>
      <dgm:spPr/>
    </dgm:pt>
    <dgm:pt modelId="{9EBFFB84-5280-45FA-A7E3-3CB9E3343A38}" type="pres">
      <dgm:prSet presAssocID="{046C711C-F24D-4B2C-B2FC-0971390D949C}" presName="tx2" presStyleLbl="revTx" presStyleIdx="2" presStyleCnt="13"/>
      <dgm:spPr/>
      <dgm:t>
        <a:bodyPr/>
        <a:lstStyle/>
        <a:p>
          <a:endParaRPr lang="en-GB"/>
        </a:p>
      </dgm:t>
    </dgm:pt>
    <dgm:pt modelId="{848C7AE6-23C5-4F6B-ACC0-6D329F15D957}" type="pres">
      <dgm:prSet presAssocID="{046C711C-F24D-4B2C-B2FC-0971390D949C}" presName="vert2" presStyleCnt="0"/>
      <dgm:spPr/>
    </dgm:pt>
    <dgm:pt modelId="{CF08DB56-ECCA-4466-A70B-695A3A126331}" type="pres">
      <dgm:prSet presAssocID="{046C711C-F24D-4B2C-B2FC-0971390D949C}" presName="thinLine2b" presStyleLbl="callout" presStyleIdx="1" presStyleCnt="7"/>
      <dgm:spPr/>
    </dgm:pt>
    <dgm:pt modelId="{D9ADA111-265E-482B-BA75-F5DDA1CEC714}" type="pres">
      <dgm:prSet presAssocID="{046C711C-F24D-4B2C-B2FC-0971390D949C}" presName="vertSpace2b" presStyleCnt="0"/>
      <dgm:spPr/>
    </dgm:pt>
    <dgm:pt modelId="{DD02FA7B-C245-4312-A23A-2D395C104DD7}" type="pres">
      <dgm:prSet presAssocID="{D0B9E890-8443-4E77-95BD-43E52EAAD540}" presName="thickLine" presStyleLbl="alignNode1" presStyleIdx="1" presStyleCnt="3"/>
      <dgm:spPr/>
    </dgm:pt>
    <dgm:pt modelId="{7C34F9EA-97B3-43F3-AA86-20E29E86078F}" type="pres">
      <dgm:prSet presAssocID="{D0B9E890-8443-4E77-95BD-43E52EAAD540}" presName="horz1" presStyleCnt="0"/>
      <dgm:spPr/>
    </dgm:pt>
    <dgm:pt modelId="{2C2D9FB1-1146-4894-B28E-20A338E99612}" type="pres">
      <dgm:prSet presAssocID="{D0B9E890-8443-4E77-95BD-43E52EAAD540}" presName="tx1" presStyleLbl="revTx" presStyleIdx="3" presStyleCnt="13"/>
      <dgm:spPr/>
      <dgm:t>
        <a:bodyPr/>
        <a:lstStyle/>
        <a:p>
          <a:endParaRPr lang="en-GB"/>
        </a:p>
      </dgm:t>
    </dgm:pt>
    <dgm:pt modelId="{9675B430-A27C-49EE-A33D-CE2A163DFBE9}" type="pres">
      <dgm:prSet presAssocID="{D0B9E890-8443-4E77-95BD-43E52EAAD540}" presName="vert1" presStyleCnt="0"/>
      <dgm:spPr/>
    </dgm:pt>
    <dgm:pt modelId="{1F43D480-26EF-40A8-901A-F357A30F1EC3}" type="pres">
      <dgm:prSet presAssocID="{FD542596-C85A-435A-B44A-B040A311C56D}" presName="vertSpace2a" presStyleCnt="0"/>
      <dgm:spPr/>
    </dgm:pt>
    <dgm:pt modelId="{E146CF7A-E13C-480E-BEFE-B1EE0E80CDE3}" type="pres">
      <dgm:prSet presAssocID="{FD542596-C85A-435A-B44A-B040A311C56D}" presName="horz2" presStyleCnt="0"/>
      <dgm:spPr/>
    </dgm:pt>
    <dgm:pt modelId="{E9643089-5523-4304-BA3A-4E7334864CAF}" type="pres">
      <dgm:prSet presAssocID="{FD542596-C85A-435A-B44A-B040A311C56D}" presName="horzSpace2" presStyleCnt="0"/>
      <dgm:spPr/>
    </dgm:pt>
    <dgm:pt modelId="{EB24F336-518F-4BF8-AB05-CF75448511C1}" type="pres">
      <dgm:prSet presAssocID="{FD542596-C85A-435A-B44A-B040A311C56D}" presName="tx2" presStyleLbl="revTx" presStyleIdx="4" presStyleCnt="13"/>
      <dgm:spPr/>
      <dgm:t>
        <a:bodyPr/>
        <a:lstStyle/>
        <a:p>
          <a:endParaRPr lang="en-GB"/>
        </a:p>
      </dgm:t>
    </dgm:pt>
    <dgm:pt modelId="{28034A19-9023-49AE-9661-A8149FFCC104}" type="pres">
      <dgm:prSet presAssocID="{FD542596-C85A-435A-B44A-B040A311C56D}" presName="vert2" presStyleCnt="0"/>
      <dgm:spPr/>
    </dgm:pt>
    <dgm:pt modelId="{FEAA09FF-247F-4E70-8DA5-AA2878A33B2B}" type="pres">
      <dgm:prSet presAssocID="{6163F7DD-C4EE-4FC1-B7CF-E95EC043B7BE}" presName="horz3" presStyleCnt="0"/>
      <dgm:spPr/>
    </dgm:pt>
    <dgm:pt modelId="{9A918DEF-5FA5-407C-906B-DB36146F0BAB}" type="pres">
      <dgm:prSet presAssocID="{6163F7DD-C4EE-4FC1-B7CF-E95EC043B7BE}" presName="horzSpace3" presStyleCnt="0"/>
      <dgm:spPr/>
    </dgm:pt>
    <dgm:pt modelId="{BB6C7334-F709-46E1-AE8D-262FEE77FE75}" type="pres">
      <dgm:prSet presAssocID="{6163F7DD-C4EE-4FC1-B7CF-E95EC043B7BE}" presName="tx3" presStyleLbl="revTx" presStyleIdx="5" presStyleCnt="13"/>
      <dgm:spPr/>
      <dgm:t>
        <a:bodyPr/>
        <a:lstStyle/>
        <a:p>
          <a:endParaRPr lang="en-GB"/>
        </a:p>
      </dgm:t>
    </dgm:pt>
    <dgm:pt modelId="{2D69C6C0-6B9D-4500-AEBE-9F8D30F36BA8}" type="pres">
      <dgm:prSet presAssocID="{6163F7DD-C4EE-4FC1-B7CF-E95EC043B7BE}" presName="vert3" presStyleCnt="0"/>
      <dgm:spPr/>
    </dgm:pt>
    <dgm:pt modelId="{588DC7A3-B5CE-4C2C-88B2-B2870B624361}" type="pres">
      <dgm:prSet presAssocID="{FD542596-C85A-435A-B44A-B040A311C56D}" presName="thinLine2b" presStyleLbl="callout" presStyleIdx="2" presStyleCnt="7" custLinFactY="-287593" custLinFactNeighborY="-300000"/>
      <dgm:spPr/>
    </dgm:pt>
    <dgm:pt modelId="{DCC70994-E617-4546-BC06-27C457633EC9}" type="pres">
      <dgm:prSet presAssocID="{FD542596-C85A-435A-B44A-B040A311C56D}" presName="vertSpace2b" presStyleCnt="0"/>
      <dgm:spPr/>
    </dgm:pt>
    <dgm:pt modelId="{462399DA-1696-4DAD-9775-8FA28C538D21}" type="pres">
      <dgm:prSet presAssocID="{A4E32123-C87F-425E-9D22-8251D3525ACF}" presName="horz2" presStyleCnt="0"/>
      <dgm:spPr/>
    </dgm:pt>
    <dgm:pt modelId="{00616168-2EBD-48C1-BC7C-A107909C7172}" type="pres">
      <dgm:prSet presAssocID="{A4E32123-C87F-425E-9D22-8251D3525ACF}" presName="horzSpace2" presStyleCnt="0"/>
      <dgm:spPr/>
    </dgm:pt>
    <dgm:pt modelId="{B209480E-E1A1-4EC6-B032-0EDEEF486788}" type="pres">
      <dgm:prSet presAssocID="{A4E32123-C87F-425E-9D22-8251D3525ACF}" presName="tx2" presStyleLbl="revTx" presStyleIdx="6" presStyleCnt="13"/>
      <dgm:spPr/>
      <dgm:t>
        <a:bodyPr/>
        <a:lstStyle/>
        <a:p>
          <a:endParaRPr lang="en-GB"/>
        </a:p>
      </dgm:t>
    </dgm:pt>
    <dgm:pt modelId="{51DC07FE-6E8A-481E-A10F-ECFC3D488973}" type="pres">
      <dgm:prSet presAssocID="{A4E32123-C87F-425E-9D22-8251D3525ACF}" presName="vert2" presStyleCnt="0"/>
      <dgm:spPr/>
    </dgm:pt>
    <dgm:pt modelId="{02EDF74F-6186-492E-9FB7-5BB3E64C62B9}" type="pres">
      <dgm:prSet presAssocID="{C167C3C4-1E0C-40E1-BE1A-14BCBA9A364D}" presName="horz3" presStyleCnt="0"/>
      <dgm:spPr/>
    </dgm:pt>
    <dgm:pt modelId="{6885621D-1E60-4013-A57B-D90A2AD8FC37}" type="pres">
      <dgm:prSet presAssocID="{C167C3C4-1E0C-40E1-BE1A-14BCBA9A364D}" presName="horzSpace3" presStyleCnt="0"/>
      <dgm:spPr/>
    </dgm:pt>
    <dgm:pt modelId="{E00DF629-5824-4B43-87AA-95D658EC7A7B}" type="pres">
      <dgm:prSet presAssocID="{C167C3C4-1E0C-40E1-BE1A-14BCBA9A364D}" presName="tx3" presStyleLbl="revTx" presStyleIdx="7" presStyleCnt="13" custScaleX="110650" custLinFactNeighborX="-1038" custLinFactNeighborY="-68889"/>
      <dgm:spPr/>
      <dgm:t>
        <a:bodyPr/>
        <a:lstStyle/>
        <a:p>
          <a:endParaRPr lang="en-GB"/>
        </a:p>
      </dgm:t>
    </dgm:pt>
    <dgm:pt modelId="{7E8C6B00-7C69-48FD-AA0B-0497D4A53442}" type="pres">
      <dgm:prSet presAssocID="{C167C3C4-1E0C-40E1-BE1A-14BCBA9A364D}" presName="vert3" presStyleCnt="0"/>
      <dgm:spPr/>
    </dgm:pt>
    <dgm:pt modelId="{22C65588-442D-46EE-B3B1-8C48E241997A}" type="pres">
      <dgm:prSet presAssocID="{80735C78-D2AA-4504-97F4-3B32D77CFA17}" presName="thinLine3" presStyleLbl="callout" presStyleIdx="3" presStyleCnt="7" custLinFactNeighborX="406" custLinFactNeighborY="-50640"/>
      <dgm:spPr/>
    </dgm:pt>
    <dgm:pt modelId="{B87264F2-021A-42D6-838F-9A1A389A3177}" type="pres">
      <dgm:prSet presAssocID="{AE0647E2-708D-49EB-9C38-A85640BDDB43}" presName="horz3" presStyleCnt="0"/>
      <dgm:spPr/>
    </dgm:pt>
    <dgm:pt modelId="{3381FCDD-E4A8-4343-8379-9779CEC45756}" type="pres">
      <dgm:prSet presAssocID="{AE0647E2-708D-49EB-9C38-A85640BDDB43}" presName="horzSpace3" presStyleCnt="0"/>
      <dgm:spPr/>
    </dgm:pt>
    <dgm:pt modelId="{8E549D7C-059E-47B9-ABFA-39DEE51905EC}" type="pres">
      <dgm:prSet presAssocID="{AE0647E2-708D-49EB-9C38-A85640BDDB43}" presName="tx3" presStyleLbl="revTx" presStyleIdx="8" presStyleCnt="13" custScaleX="113604" custScaleY="141361" custLinFactNeighborX="-1542" custLinFactNeighborY="-81535"/>
      <dgm:spPr/>
      <dgm:t>
        <a:bodyPr/>
        <a:lstStyle/>
        <a:p>
          <a:endParaRPr lang="en-GB"/>
        </a:p>
      </dgm:t>
    </dgm:pt>
    <dgm:pt modelId="{4C71A6BB-75B7-4991-8A1E-2E66B8324FEA}" type="pres">
      <dgm:prSet presAssocID="{AE0647E2-708D-49EB-9C38-A85640BDDB43}" presName="vert3" presStyleCnt="0"/>
      <dgm:spPr/>
    </dgm:pt>
    <dgm:pt modelId="{DC27C0BC-D186-41D6-9B7D-6760153DF5C1}" type="pres">
      <dgm:prSet presAssocID="{A4E32123-C87F-425E-9D22-8251D3525ACF}" presName="thinLine2b" presStyleLbl="callout" presStyleIdx="4" presStyleCnt="7" custLinFactY="400000" custLinFactNeighborX="585" custLinFactNeighborY="452383"/>
      <dgm:spPr/>
    </dgm:pt>
    <dgm:pt modelId="{45299006-3BF9-41B7-ACBF-E0267060730A}" type="pres">
      <dgm:prSet presAssocID="{A4E32123-C87F-425E-9D22-8251D3525ACF}" presName="vertSpace2b" presStyleCnt="0"/>
      <dgm:spPr/>
    </dgm:pt>
    <dgm:pt modelId="{89897A15-D234-407D-871A-D90F70632E6E}" type="pres">
      <dgm:prSet presAssocID="{99855839-FCCF-4BAA-B022-3F5DB2526C7B}" presName="thickLine" presStyleLbl="alignNode1" presStyleIdx="2" presStyleCnt="3" custLinFactNeighborY="19890"/>
      <dgm:spPr/>
    </dgm:pt>
    <dgm:pt modelId="{9F791BDE-0564-49AD-BC00-4E80B9D71327}" type="pres">
      <dgm:prSet presAssocID="{99855839-FCCF-4BAA-B022-3F5DB2526C7B}" presName="horz1" presStyleCnt="0"/>
      <dgm:spPr/>
    </dgm:pt>
    <dgm:pt modelId="{AE62EA28-3B3D-450B-A5F2-33D72D78BAEF}" type="pres">
      <dgm:prSet presAssocID="{99855839-FCCF-4BAA-B022-3F5DB2526C7B}" presName="tx1" presStyleLbl="revTx" presStyleIdx="9" presStyleCnt="13"/>
      <dgm:spPr/>
      <dgm:t>
        <a:bodyPr/>
        <a:lstStyle/>
        <a:p>
          <a:endParaRPr lang="en-GB"/>
        </a:p>
      </dgm:t>
    </dgm:pt>
    <dgm:pt modelId="{A9F4ED8B-B9B9-4E62-AF54-AC65E755D1D9}" type="pres">
      <dgm:prSet presAssocID="{99855839-FCCF-4BAA-B022-3F5DB2526C7B}" presName="vert1" presStyleCnt="0"/>
      <dgm:spPr/>
    </dgm:pt>
    <dgm:pt modelId="{A1CAFFD0-7E4E-4C1A-8C1F-76165FF066B9}" type="pres">
      <dgm:prSet presAssocID="{802D5F3F-357B-47F2-B20D-182E9B59E613}" presName="vertSpace2a" presStyleCnt="0"/>
      <dgm:spPr/>
    </dgm:pt>
    <dgm:pt modelId="{BFE0822A-2194-479E-94EA-089DB7FEBBF6}" type="pres">
      <dgm:prSet presAssocID="{802D5F3F-357B-47F2-B20D-182E9B59E613}" presName="horz2" presStyleCnt="0"/>
      <dgm:spPr/>
    </dgm:pt>
    <dgm:pt modelId="{04013E90-4D86-4A16-B448-16160E550874}" type="pres">
      <dgm:prSet presAssocID="{802D5F3F-357B-47F2-B20D-182E9B59E613}" presName="horzSpace2" presStyleCnt="0"/>
      <dgm:spPr/>
    </dgm:pt>
    <dgm:pt modelId="{42E5047F-5B92-4994-88DF-72B36A9543F2}" type="pres">
      <dgm:prSet presAssocID="{802D5F3F-357B-47F2-B20D-182E9B59E613}" presName="tx2" presStyleLbl="revTx" presStyleIdx="10" presStyleCnt="13" custScaleX="100483"/>
      <dgm:spPr/>
      <dgm:t>
        <a:bodyPr/>
        <a:lstStyle/>
        <a:p>
          <a:endParaRPr lang="en-GB"/>
        </a:p>
      </dgm:t>
    </dgm:pt>
    <dgm:pt modelId="{4F9B5D0D-CBD2-4ED5-941C-778103960797}" type="pres">
      <dgm:prSet presAssocID="{802D5F3F-357B-47F2-B20D-182E9B59E613}" presName="vert2" presStyleCnt="0"/>
      <dgm:spPr/>
    </dgm:pt>
    <dgm:pt modelId="{5EB336A1-3769-498E-995A-7F20CF6AA0E2}" type="pres">
      <dgm:prSet presAssocID="{D9FFB4F9-B7D9-489C-8CA8-6FCC273A0B7E}" presName="horz3" presStyleCnt="0"/>
      <dgm:spPr/>
    </dgm:pt>
    <dgm:pt modelId="{400631DC-72B1-4F66-A5F9-AC5317055162}" type="pres">
      <dgm:prSet presAssocID="{D9FFB4F9-B7D9-489C-8CA8-6FCC273A0B7E}" presName="horzSpace3" presStyleCnt="0"/>
      <dgm:spPr/>
    </dgm:pt>
    <dgm:pt modelId="{FDED5EF2-02E1-48E5-ADB2-032AA0936FBB}" type="pres">
      <dgm:prSet presAssocID="{D9FFB4F9-B7D9-489C-8CA8-6FCC273A0B7E}" presName="tx3" presStyleLbl="revTx" presStyleIdx="11" presStyleCnt="13" custScaleX="113842"/>
      <dgm:spPr/>
      <dgm:t>
        <a:bodyPr/>
        <a:lstStyle/>
        <a:p>
          <a:endParaRPr lang="en-GB"/>
        </a:p>
      </dgm:t>
    </dgm:pt>
    <dgm:pt modelId="{24C88E60-944F-4FE6-8AE2-6C0F256D7A1A}" type="pres">
      <dgm:prSet presAssocID="{D9FFB4F9-B7D9-489C-8CA8-6FCC273A0B7E}" presName="vert3" presStyleCnt="0"/>
      <dgm:spPr/>
    </dgm:pt>
    <dgm:pt modelId="{84613671-F620-45CC-8D35-C086F7C7AD30}" type="pres">
      <dgm:prSet presAssocID="{05C7CBD5-9113-4E5D-8CCC-C07E433E5EBB}" presName="thinLine3" presStyleLbl="callout" presStyleIdx="5" presStyleCnt="7" custLinFactNeighborY="23395"/>
      <dgm:spPr/>
    </dgm:pt>
    <dgm:pt modelId="{3B95EB97-3D6E-443C-B204-42C7D6946D92}" type="pres">
      <dgm:prSet presAssocID="{32BA5E57-13B5-422A-9529-4958DEC9A4B3}" presName="horz3" presStyleCnt="0"/>
      <dgm:spPr/>
    </dgm:pt>
    <dgm:pt modelId="{5C941780-8EB6-4CEE-81BE-E108AE18012E}" type="pres">
      <dgm:prSet presAssocID="{32BA5E57-13B5-422A-9529-4958DEC9A4B3}" presName="horzSpace3" presStyleCnt="0"/>
      <dgm:spPr/>
    </dgm:pt>
    <dgm:pt modelId="{110A984B-4AE7-4992-92AC-C2FA83AD6FAA}" type="pres">
      <dgm:prSet presAssocID="{32BA5E57-13B5-422A-9529-4958DEC9A4B3}" presName="tx3" presStyleLbl="revTx" presStyleIdx="12" presStyleCnt="13" custScaleX="105541"/>
      <dgm:spPr/>
      <dgm:t>
        <a:bodyPr/>
        <a:lstStyle/>
        <a:p>
          <a:endParaRPr lang="en-GB"/>
        </a:p>
      </dgm:t>
    </dgm:pt>
    <dgm:pt modelId="{524A33CF-F61A-42C0-8CC6-AB1B5CDECF51}" type="pres">
      <dgm:prSet presAssocID="{32BA5E57-13B5-422A-9529-4958DEC9A4B3}" presName="vert3" presStyleCnt="0"/>
      <dgm:spPr/>
    </dgm:pt>
    <dgm:pt modelId="{4E9B25FF-9440-4CA0-B8D0-3AD6B3DF55FC}" type="pres">
      <dgm:prSet presAssocID="{802D5F3F-357B-47F2-B20D-182E9B59E613}" presName="thinLine2b" presStyleLbl="callout" presStyleIdx="6" presStyleCnt="7"/>
      <dgm:spPr/>
    </dgm:pt>
    <dgm:pt modelId="{CD093572-E390-4707-97BE-0B8FAB7E0BDA}" type="pres">
      <dgm:prSet presAssocID="{802D5F3F-357B-47F2-B20D-182E9B59E613}" presName="vertSpace2b" presStyleCnt="0"/>
      <dgm:spPr/>
    </dgm:pt>
  </dgm:ptLst>
  <dgm:cxnLst>
    <dgm:cxn modelId="{4678D15D-61CA-4243-946D-8272DC4160C6}" type="presOf" srcId="{D9FFB4F9-B7D9-489C-8CA8-6FCC273A0B7E}" destId="{FDED5EF2-02E1-48E5-ADB2-032AA0936FBB}" srcOrd="0" destOrd="0" presId="urn:microsoft.com/office/officeart/2008/layout/LinedList"/>
    <dgm:cxn modelId="{E24BE3A4-08C6-4C52-8717-2CE591CA9C3D}" type="presOf" srcId="{D0B9E890-8443-4E77-95BD-43E52EAAD540}" destId="{2C2D9FB1-1146-4894-B28E-20A338E99612}" srcOrd="0" destOrd="0" presId="urn:microsoft.com/office/officeart/2008/layout/LinedList"/>
    <dgm:cxn modelId="{1A5105D8-32BC-4F05-A736-11FD68E414B4}" srcId="{802D5F3F-357B-47F2-B20D-182E9B59E613}" destId="{D9FFB4F9-B7D9-489C-8CA8-6FCC273A0B7E}" srcOrd="0" destOrd="0" parTransId="{E18B9D2E-8715-4237-BA01-1FFDC2FD71DD}" sibTransId="{05C7CBD5-9113-4E5D-8CCC-C07E433E5EBB}"/>
    <dgm:cxn modelId="{B012988C-7C82-41C0-9A8E-C2E562E84AAC}" srcId="{5158661C-376B-4A37-A72B-C595BB9D80D2}" destId="{99855839-FCCF-4BAA-B022-3F5DB2526C7B}" srcOrd="2" destOrd="0" parTransId="{EC550969-E4FB-4364-8855-F960CEC13852}" sibTransId="{3894A621-E386-42F0-9275-8171033A7730}"/>
    <dgm:cxn modelId="{0EE62359-B582-4D3C-9FCF-8922759CA4B9}" type="presOf" srcId="{5158661C-376B-4A37-A72B-C595BB9D80D2}" destId="{7AE84F18-B629-4167-B69A-A22416E7AECC}" srcOrd="0" destOrd="0" presId="urn:microsoft.com/office/officeart/2008/layout/LinedList"/>
    <dgm:cxn modelId="{B93FA76E-7F3F-4C22-BBD2-D0D36043290C}" srcId="{802D5F3F-357B-47F2-B20D-182E9B59E613}" destId="{32BA5E57-13B5-422A-9529-4958DEC9A4B3}" srcOrd="1" destOrd="0" parTransId="{701A942B-5E57-4AFE-953E-D438872A7867}" sibTransId="{6CAD8900-2330-42F2-A5B0-54909E0A9DA4}"/>
    <dgm:cxn modelId="{E3CC96CE-33CB-492D-A601-E6448DEA1B13}" type="presOf" srcId="{802D5F3F-357B-47F2-B20D-182E9B59E613}" destId="{42E5047F-5B92-4994-88DF-72B36A9543F2}" srcOrd="0" destOrd="0" presId="urn:microsoft.com/office/officeart/2008/layout/LinedList"/>
    <dgm:cxn modelId="{782251B1-6CDA-44C8-8C2B-D1F740419B22}" srcId="{5158661C-376B-4A37-A72B-C595BB9D80D2}" destId="{9577CDA3-F8EB-4DDF-9D6B-B5117128566D}" srcOrd="0" destOrd="0" parTransId="{D0D3F60D-11DD-46B1-9E10-2D3194D1F94F}" sibTransId="{CB901C08-DFEE-419D-8214-9CD670AA60DA}"/>
    <dgm:cxn modelId="{D0360C59-480D-4632-83D7-7F51FFCF9C61}" srcId="{D0B9E890-8443-4E77-95BD-43E52EAAD540}" destId="{A4E32123-C87F-425E-9D22-8251D3525ACF}" srcOrd="1" destOrd="0" parTransId="{A433ED46-291F-4930-B17E-C8606C463008}" sibTransId="{C1AE3F94-9E1E-4623-97A3-1E97F051279F}"/>
    <dgm:cxn modelId="{BED292C3-8640-4564-A0A8-904F27C06201}" srcId="{D0B9E890-8443-4E77-95BD-43E52EAAD540}" destId="{FD542596-C85A-435A-B44A-B040A311C56D}" srcOrd="0" destOrd="0" parTransId="{7E2F726A-60ED-45C1-B0ED-4CB915966884}" sibTransId="{6999E6F0-9C58-4A0C-BDD9-EF726B8F681F}"/>
    <dgm:cxn modelId="{5EC47320-18F0-4656-AC6A-990DB8CAC27F}" type="presOf" srcId="{FD542596-C85A-435A-B44A-B040A311C56D}" destId="{EB24F336-518F-4BF8-AB05-CF75448511C1}" srcOrd="0" destOrd="0" presId="urn:microsoft.com/office/officeart/2008/layout/LinedList"/>
    <dgm:cxn modelId="{E660BAE3-0E88-4C61-B86A-7F5DDFEE7E9C}" type="presOf" srcId="{A4E32123-C87F-425E-9D22-8251D3525ACF}" destId="{B209480E-E1A1-4EC6-B032-0EDEEF486788}" srcOrd="0" destOrd="0" presId="urn:microsoft.com/office/officeart/2008/layout/LinedList"/>
    <dgm:cxn modelId="{E7AE6D06-4CD4-450C-ABB3-3DEEB6C47682}" type="presOf" srcId="{C167C3C4-1E0C-40E1-BE1A-14BCBA9A364D}" destId="{E00DF629-5824-4B43-87AA-95D658EC7A7B}" srcOrd="0" destOrd="0" presId="urn:microsoft.com/office/officeart/2008/layout/LinedList"/>
    <dgm:cxn modelId="{59904EEB-A6B1-4E14-8B5F-0E817C327F62}" type="presOf" srcId="{046C711C-F24D-4B2C-B2FC-0971390D949C}" destId="{9EBFFB84-5280-45FA-A7E3-3CB9E3343A38}" srcOrd="0" destOrd="0" presId="urn:microsoft.com/office/officeart/2008/layout/LinedList"/>
    <dgm:cxn modelId="{BECDD49B-C94F-495F-9D3C-C4665B98DCFB}" type="presOf" srcId="{AE0647E2-708D-49EB-9C38-A85640BDDB43}" destId="{8E549D7C-059E-47B9-ABFA-39DEE51905EC}" srcOrd="0" destOrd="0" presId="urn:microsoft.com/office/officeart/2008/layout/LinedList"/>
    <dgm:cxn modelId="{ACDD563E-C758-4A60-89F7-2D64D22EED74}" srcId="{9577CDA3-F8EB-4DDF-9D6B-B5117128566D}" destId="{6B0715F5-F86C-4E26-948A-78D4EA68DDCB}" srcOrd="0" destOrd="0" parTransId="{0F562D98-74D8-44E5-8575-51B79B804A3C}" sibTransId="{8EE52A5C-8C10-486D-8631-1F11A98738B8}"/>
    <dgm:cxn modelId="{2DD139DA-F1B1-4DD1-8827-809052C31648}" srcId="{FD542596-C85A-435A-B44A-B040A311C56D}" destId="{6163F7DD-C4EE-4FC1-B7CF-E95EC043B7BE}" srcOrd="0" destOrd="0" parTransId="{637F56C6-CD36-4406-A203-369FA4340EDC}" sibTransId="{B45426EF-4106-4EE7-AE9F-5A983F0DA60D}"/>
    <dgm:cxn modelId="{92D8010A-B672-485F-AFEE-5BC65A25DB62}" srcId="{A4E32123-C87F-425E-9D22-8251D3525ACF}" destId="{AE0647E2-708D-49EB-9C38-A85640BDDB43}" srcOrd="1" destOrd="0" parTransId="{7D94F50B-49AB-415B-865F-E5A1C30E3F45}" sibTransId="{DC933301-B240-4A68-8472-FD749B6295D7}"/>
    <dgm:cxn modelId="{E7B412D3-BC48-4C92-AD5D-A5D7F4809E53}" srcId="{A4E32123-C87F-425E-9D22-8251D3525ACF}" destId="{C167C3C4-1E0C-40E1-BE1A-14BCBA9A364D}" srcOrd="0" destOrd="0" parTransId="{C261E101-CCBD-497E-BA28-FAF8BA3E5978}" sibTransId="{80735C78-D2AA-4504-97F4-3B32D77CFA17}"/>
    <dgm:cxn modelId="{02F6F646-274B-4576-8760-3D962B61678F}" srcId="{99855839-FCCF-4BAA-B022-3F5DB2526C7B}" destId="{802D5F3F-357B-47F2-B20D-182E9B59E613}" srcOrd="0" destOrd="0" parTransId="{3937EF8D-0537-4681-B9B6-9923AFFC6B56}" sibTransId="{5466F57E-853A-483E-98DD-C5A0A52EF70C}"/>
    <dgm:cxn modelId="{D7EDF705-654C-4BFD-841C-C421EEC01259}" srcId="{5158661C-376B-4A37-A72B-C595BB9D80D2}" destId="{D0B9E890-8443-4E77-95BD-43E52EAAD540}" srcOrd="1" destOrd="0" parTransId="{46892536-539D-496A-B662-1040A486F6BD}" sibTransId="{15313AF3-EEBD-42B8-913D-527E74F9FD77}"/>
    <dgm:cxn modelId="{A8D162A3-1518-4E29-B0F5-E0AE8EFE85A1}" type="presOf" srcId="{6B0715F5-F86C-4E26-948A-78D4EA68DDCB}" destId="{4CA64D45-03CD-4733-90E5-27089061778E}" srcOrd="0" destOrd="0" presId="urn:microsoft.com/office/officeart/2008/layout/LinedList"/>
    <dgm:cxn modelId="{94A195DE-0FAE-4C7C-8FCC-BAE753BF7BDF}" srcId="{9577CDA3-F8EB-4DDF-9D6B-B5117128566D}" destId="{046C711C-F24D-4B2C-B2FC-0971390D949C}" srcOrd="1" destOrd="0" parTransId="{97E92157-E200-4256-93A1-96AB175F6151}" sibTransId="{4B7365AF-DB12-4B13-814E-EA467D301FEA}"/>
    <dgm:cxn modelId="{5D046EFF-09C1-4F24-AB93-0E9EA5B70BF7}" type="presOf" srcId="{9577CDA3-F8EB-4DDF-9D6B-B5117128566D}" destId="{0B47C329-335A-48B4-BEC4-B87F513D240F}" srcOrd="0" destOrd="0" presId="urn:microsoft.com/office/officeart/2008/layout/LinedList"/>
    <dgm:cxn modelId="{041CD784-136A-48C6-89D5-9EB0BF6DE502}" type="presOf" srcId="{99855839-FCCF-4BAA-B022-3F5DB2526C7B}" destId="{AE62EA28-3B3D-450B-A5F2-33D72D78BAEF}" srcOrd="0" destOrd="0" presId="urn:microsoft.com/office/officeart/2008/layout/LinedList"/>
    <dgm:cxn modelId="{8B26185A-E69A-4165-A754-0BD0668C5D41}" type="presOf" srcId="{32BA5E57-13B5-422A-9529-4958DEC9A4B3}" destId="{110A984B-4AE7-4992-92AC-C2FA83AD6FAA}" srcOrd="0" destOrd="0" presId="urn:microsoft.com/office/officeart/2008/layout/LinedList"/>
    <dgm:cxn modelId="{43D44157-2CA2-48B2-BC2D-71AF4591D1EA}" type="presOf" srcId="{6163F7DD-C4EE-4FC1-B7CF-E95EC043B7BE}" destId="{BB6C7334-F709-46E1-AE8D-262FEE77FE75}" srcOrd="0" destOrd="0" presId="urn:microsoft.com/office/officeart/2008/layout/LinedList"/>
    <dgm:cxn modelId="{9485C394-2A3B-441A-91FD-4F7CF48A8D18}" type="presParOf" srcId="{7AE84F18-B629-4167-B69A-A22416E7AECC}" destId="{7155E7B0-393B-4519-B2B6-93374C9ECAD8}" srcOrd="0" destOrd="0" presId="urn:microsoft.com/office/officeart/2008/layout/LinedList"/>
    <dgm:cxn modelId="{E6272EB7-0770-49A0-A93F-7A5BE3CBBA3A}" type="presParOf" srcId="{7AE84F18-B629-4167-B69A-A22416E7AECC}" destId="{0509697A-1C20-4A6D-AD41-40623F367DF8}" srcOrd="1" destOrd="0" presId="urn:microsoft.com/office/officeart/2008/layout/LinedList"/>
    <dgm:cxn modelId="{FCC0E4C8-A4C6-41BE-BD59-4AB443E2E9A6}" type="presParOf" srcId="{0509697A-1C20-4A6D-AD41-40623F367DF8}" destId="{0B47C329-335A-48B4-BEC4-B87F513D240F}" srcOrd="0" destOrd="0" presId="urn:microsoft.com/office/officeart/2008/layout/LinedList"/>
    <dgm:cxn modelId="{3FEA7309-4D4F-4B57-BB5E-4805C38E7A10}" type="presParOf" srcId="{0509697A-1C20-4A6D-AD41-40623F367DF8}" destId="{E04BB9F9-4755-46D6-B026-B4C1EF82CF2C}" srcOrd="1" destOrd="0" presId="urn:microsoft.com/office/officeart/2008/layout/LinedList"/>
    <dgm:cxn modelId="{118E929C-E5F7-4863-9C70-C536C39CC5A2}" type="presParOf" srcId="{E04BB9F9-4755-46D6-B026-B4C1EF82CF2C}" destId="{7054C0B2-C106-4FA5-B905-AFACF60B652B}" srcOrd="0" destOrd="0" presId="urn:microsoft.com/office/officeart/2008/layout/LinedList"/>
    <dgm:cxn modelId="{05797F69-6291-4D76-A585-935A6B065EEC}" type="presParOf" srcId="{E04BB9F9-4755-46D6-B026-B4C1EF82CF2C}" destId="{DFE49FBB-A39A-4388-B862-D90113880E80}" srcOrd="1" destOrd="0" presId="urn:microsoft.com/office/officeart/2008/layout/LinedList"/>
    <dgm:cxn modelId="{C538293F-4216-4C14-ADF4-D1992FAA4781}" type="presParOf" srcId="{DFE49FBB-A39A-4388-B862-D90113880E80}" destId="{1EDED021-8930-429F-9FEA-6930CF5AA1CA}" srcOrd="0" destOrd="0" presId="urn:microsoft.com/office/officeart/2008/layout/LinedList"/>
    <dgm:cxn modelId="{89840033-70FB-4DAC-AA11-F170054B574D}" type="presParOf" srcId="{DFE49FBB-A39A-4388-B862-D90113880E80}" destId="{4CA64D45-03CD-4733-90E5-27089061778E}" srcOrd="1" destOrd="0" presId="urn:microsoft.com/office/officeart/2008/layout/LinedList"/>
    <dgm:cxn modelId="{099840A8-C47A-4939-9E1D-1D99CED42D53}" type="presParOf" srcId="{DFE49FBB-A39A-4388-B862-D90113880E80}" destId="{79989161-80DC-483F-B9E4-AC6E2194A155}" srcOrd="2" destOrd="0" presId="urn:microsoft.com/office/officeart/2008/layout/LinedList"/>
    <dgm:cxn modelId="{A8EE5438-D5FA-4B60-AA06-60E49057E6CB}" type="presParOf" srcId="{E04BB9F9-4755-46D6-B026-B4C1EF82CF2C}" destId="{3036960C-F745-4E3F-AA71-ECDDBDEB4B12}" srcOrd="2" destOrd="0" presId="urn:microsoft.com/office/officeart/2008/layout/LinedList"/>
    <dgm:cxn modelId="{A2D4B6A1-3054-4A1E-AD41-395ADF24F90D}" type="presParOf" srcId="{E04BB9F9-4755-46D6-B026-B4C1EF82CF2C}" destId="{A26BF381-81A3-4AAB-A129-BAE21B7E59C0}" srcOrd="3" destOrd="0" presId="urn:microsoft.com/office/officeart/2008/layout/LinedList"/>
    <dgm:cxn modelId="{42008C5D-87A1-4F5C-9154-08919F9D0128}" type="presParOf" srcId="{E04BB9F9-4755-46D6-B026-B4C1EF82CF2C}" destId="{608B6026-D766-417D-B7F0-9CD07FAA4F63}" srcOrd="4" destOrd="0" presId="urn:microsoft.com/office/officeart/2008/layout/LinedList"/>
    <dgm:cxn modelId="{BF485B4D-79C4-47E8-A650-89FB4D723757}" type="presParOf" srcId="{608B6026-D766-417D-B7F0-9CD07FAA4F63}" destId="{40E3158E-D389-4CE6-B072-33B34463C126}" srcOrd="0" destOrd="0" presId="urn:microsoft.com/office/officeart/2008/layout/LinedList"/>
    <dgm:cxn modelId="{AB140E38-E383-46A2-9C06-96339C7722CF}" type="presParOf" srcId="{608B6026-D766-417D-B7F0-9CD07FAA4F63}" destId="{9EBFFB84-5280-45FA-A7E3-3CB9E3343A38}" srcOrd="1" destOrd="0" presId="urn:microsoft.com/office/officeart/2008/layout/LinedList"/>
    <dgm:cxn modelId="{3114E0D4-E53E-4E12-96AB-DA2724DF5334}" type="presParOf" srcId="{608B6026-D766-417D-B7F0-9CD07FAA4F63}" destId="{848C7AE6-23C5-4F6B-ACC0-6D329F15D957}" srcOrd="2" destOrd="0" presId="urn:microsoft.com/office/officeart/2008/layout/LinedList"/>
    <dgm:cxn modelId="{11540289-96A4-4100-9966-2287F9E7C751}" type="presParOf" srcId="{E04BB9F9-4755-46D6-B026-B4C1EF82CF2C}" destId="{CF08DB56-ECCA-4466-A70B-695A3A126331}" srcOrd="5" destOrd="0" presId="urn:microsoft.com/office/officeart/2008/layout/LinedList"/>
    <dgm:cxn modelId="{0ED99E22-BF26-48A6-931F-E725B08D2A73}" type="presParOf" srcId="{E04BB9F9-4755-46D6-B026-B4C1EF82CF2C}" destId="{D9ADA111-265E-482B-BA75-F5DDA1CEC714}" srcOrd="6" destOrd="0" presId="urn:microsoft.com/office/officeart/2008/layout/LinedList"/>
    <dgm:cxn modelId="{06BDEF92-550F-4C04-860D-E0419CD50B1B}" type="presParOf" srcId="{7AE84F18-B629-4167-B69A-A22416E7AECC}" destId="{DD02FA7B-C245-4312-A23A-2D395C104DD7}" srcOrd="2" destOrd="0" presId="urn:microsoft.com/office/officeart/2008/layout/LinedList"/>
    <dgm:cxn modelId="{3734EDB8-2BDA-4EB8-A2E8-614B837DA0A1}" type="presParOf" srcId="{7AE84F18-B629-4167-B69A-A22416E7AECC}" destId="{7C34F9EA-97B3-43F3-AA86-20E29E86078F}" srcOrd="3" destOrd="0" presId="urn:microsoft.com/office/officeart/2008/layout/LinedList"/>
    <dgm:cxn modelId="{59FEF55C-7500-4A45-8C13-06D4569119AD}" type="presParOf" srcId="{7C34F9EA-97B3-43F3-AA86-20E29E86078F}" destId="{2C2D9FB1-1146-4894-B28E-20A338E99612}" srcOrd="0" destOrd="0" presId="urn:microsoft.com/office/officeart/2008/layout/LinedList"/>
    <dgm:cxn modelId="{771BD051-DC2C-48B2-BFDB-D23678C41E0C}" type="presParOf" srcId="{7C34F9EA-97B3-43F3-AA86-20E29E86078F}" destId="{9675B430-A27C-49EE-A33D-CE2A163DFBE9}" srcOrd="1" destOrd="0" presId="urn:microsoft.com/office/officeart/2008/layout/LinedList"/>
    <dgm:cxn modelId="{97247713-1B8A-4434-BF87-81CDDAAD64EF}" type="presParOf" srcId="{9675B430-A27C-49EE-A33D-CE2A163DFBE9}" destId="{1F43D480-26EF-40A8-901A-F357A30F1EC3}" srcOrd="0" destOrd="0" presId="urn:microsoft.com/office/officeart/2008/layout/LinedList"/>
    <dgm:cxn modelId="{AA73E2D2-BF7E-4F9E-BACF-76B6FF4DA944}" type="presParOf" srcId="{9675B430-A27C-49EE-A33D-CE2A163DFBE9}" destId="{E146CF7A-E13C-480E-BEFE-B1EE0E80CDE3}" srcOrd="1" destOrd="0" presId="urn:microsoft.com/office/officeart/2008/layout/LinedList"/>
    <dgm:cxn modelId="{D160619E-3046-4E88-BD25-D7CAECFF5BAF}" type="presParOf" srcId="{E146CF7A-E13C-480E-BEFE-B1EE0E80CDE3}" destId="{E9643089-5523-4304-BA3A-4E7334864CAF}" srcOrd="0" destOrd="0" presId="urn:microsoft.com/office/officeart/2008/layout/LinedList"/>
    <dgm:cxn modelId="{B3B10F03-7DC4-4973-9718-6091BA4DF770}" type="presParOf" srcId="{E146CF7A-E13C-480E-BEFE-B1EE0E80CDE3}" destId="{EB24F336-518F-4BF8-AB05-CF75448511C1}" srcOrd="1" destOrd="0" presId="urn:microsoft.com/office/officeart/2008/layout/LinedList"/>
    <dgm:cxn modelId="{1182FF4C-8131-4BD6-A50C-41E93CD74FD3}" type="presParOf" srcId="{E146CF7A-E13C-480E-BEFE-B1EE0E80CDE3}" destId="{28034A19-9023-49AE-9661-A8149FFCC104}" srcOrd="2" destOrd="0" presId="urn:microsoft.com/office/officeart/2008/layout/LinedList"/>
    <dgm:cxn modelId="{134632E7-1844-41EC-8E0D-6A34A3F8CABF}" type="presParOf" srcId="{28034A19-9023-49AE-9661-A8149FFCC104}" destId="{FEAA09FF-247F-4E70-8DA5-AA2878A33B2B}" srcOrd="0" destOrd="0" presId="urn:microsoft.com/office/officeart/2008/layout/LinedList"/>
    <dgm:cxn modelId="{0A7E6562-52A9-40E7-BBF6-FCA0C99600C5}" type="presParOf" srcId="{FEAA09FF-247F-4E70-8DA5-AA2878A33B2B}" destId="{9A918DEF-5FA5-407C-906B-DB36146F0BAB}" srcOrd="0" destOrd="0" presId="urn:microsoft.com/office/officeart/2008/layout/LinedList"/>
    <dgm:cxn modelId="{D36ECAA5-92B4-49BF-90C8-C835ECC07335}" type="presParOf" srcId="{FEAA09FF-247F-4E70-8DA5-AA2878A33B2B}" destId="{BB6C7334-F709-46E1-AE8D-262FEE77FE75}" srcOrd="1" destOrd="0" presId="urn:microsoft.com/office/officeart/2008/layout/LinedList"/>
    <dgm:cxn modelId="{2E4770F5-0C9C-4925-AA29-416A4AED3BA2}" type="presParOf" srcId="{FEAA09FF-247F-4E70-8DA5-AA2878A33B2B}" destId="{2D69C6C0-6B9D-4500-AEBE-9F8D30F36BA8}" srcOrd="2" destOrd="0" presId="urn:microsoft.com/office/officeart/2008/layout/LinedList"/>
    <dgm:cxn modelId="{27C2F62F-95A5-421D-B31C-AC86DB834B9C}" type="presParOf" srcId="{9675B430-A27C-49EE-A33D-CE2A163DFBE9}" destId="{588DC7A3-B5CE-4C2C-88B2-B2870B624361}" srcOrd="2" destOrd="0" presId="urn:microsoft.com/office/officeart/2008/layout/LinedList"/>
    <dgm:cxn modelId="{A358A648-0AFF-4339-8974-9FB9D3BD2C0D}" type="presParOf" srcId="{9675B430-A27C-49EE-A33D-CE2A163DFBE9}" destId="{DCC70994-E617-4546-BC06-27C457633EC9}" srcOrd="3" destOrd="0" presId="urn:microsoft.com/office/officeart/2008/layout/LinedList"/>
    <dgm:cxn modelId="{A16987E0-B321-4C65-89FD-AF8995D62F47}" type="presParOf" srcId="{9675B430-A27C-49EE-A33D-CE2A163DFBE9}" destId="{462399DA-1696-4DAD-9775-8FA28C538D21}" srcOrd="4" destOrd="0" presId="urn:microsoft.com/office/officeart/2008/layout/LinedList"/>
    <dgm:cxn modelId="{1F146F24-D435-4B51-B0DE-2D61B9DAC47A}" type="presParOf" srcId="{462399DA-1696-4DAD-9775-8FA28C538D21}" destId="{00616168-2EBD-48C1-BC7C-A107909C7172}" srcOrd="0" destOrd="0" presId="urn:microsoft.com/office/officeart/2008/layout/LinedList"/>
    <dgm:cxn modelId="{BD731FA1-31A1-49EB-B09B-C82045C928C2}" type="presParOf" srcId="{462399DA-1696-4DAD-9775-8FA28C538D21}" destId="{B209480E-E1A1-4EC6-B032-0EDEEF486788}" srcOrd="1" destOrd="0" presId="urn:microsoft.com/office/officeart/2008/layout/LinedList"/>
    <dgm:cxn modelId="{DD0CBF1A-4261-447A-A4E4-C2759C503594}" type="presParOf" srcId="{462399DA-1696-4DAD-9775-8FA28C538D21}" destId="{51DC07FE-6E8A-481E-A10F-ECFC3D488973}" srcOrd="2" destOrd="0" presId="urn:microsoft.com/office/officeart/2008/layout/LinedList"/>
    <dgm:cxn modelId="{A5F680AB-6E62-4EBA-B8E6-1E6EE537F3AF}" type="presParOf" srcId="{51DC07FE-6E8A-481E-A10F-ECFC3D488973}" destId="{02EDF74F-6186-492E-9FB7-5BB3E64C62B9}" srcOrd="0" destOrd="0" presId="urn:microsoft.com/office/officeart/2008/layout/LinedList"/>
    <dgm:cxn modelId="{EC624929-CD58-42E2-8120-6EE0BB8EF206}" type="presParOf" srcId="{02EDF74F-6186-492E-9FB7-5BB3E64C62B9}" destId="{6885621D-1E60-4013-A57B-D90A2AD8FC37}" srcOrd="0" destOrd="0" presId="urn:microsoft.com/office/officeart/2008/layout/LinedList"/>
    <dgm:cxn modelId="{BE96DF75-E442-4DD1-A739-3F34B31AA35B}" type="presParOf" srcId="{02EDF74F-6186-492E-9FB7-5BB3E64C62B9}" destId="{E00DF629-5824-4B43-87AA-95D658EC7A7B}" srcOrd="1" destOrd="0" presId="urn:microsoft.com/office/officeart/2008/layout/LinedList"/>
    <dgm:cxn modelId="{B7ECBF3F-276D-447D-BA0E-A6481C2D215E}" type="presParOf" srcId="{02EDF74F-6186-492E-9FB7-5BB3E64C62B9}" destId="{7E8C6B00-7C69-48FD-AA0B-0497D4A53442}" srcOrd="2" destOrd="0" presId="urn:microsoft.com/office/officeart/2008/layout/LinedList"/>
    <dgm:cxn modelId="{069D6895-4566-4C16-A1C3-B0C14B59AF23}" type="presParOf" srcId="{51DC07FE-6E8A-481E-A10F-ECFC3D488973}" destId="{22C65588-442D-46EE-B3B1-8C48E241997A}" srcOrd="1" destOrd="0" presId="urn:microsoft.com/office/officeart/2008/layout/LinedList"/>
    <dgm:cxn modelId="{1B0C1810-E29D-412D-A764-7E09C9C39DDB}" type="presParOf" srcId="{51DC07FE-6E8A-481E-A10F-ECFC3D488973}" destId="{B87264F2-021A-42D6-838F-9A1A389A3177}" srcOrd="2" destOrd="0" presId="urn:microsoft.com/office/officeart/2008/layout/LinedList"/>
    <dgm:cxn modelId="{A3CF4BBE-DA2F-4F80-9985-989E69DAF196}" type="presParOf" srcId="{B87264F2-021A-42D6-838F-9A1A389A3177}" destId="{3381FCDD-E4A8-4343-8379-9779CEC45756}" srcOrd="0" destOrd="0" presId="urn:microsoft.com/office/officeart/2008/layout/LinedList"/>
    <dgm:cxn modelId="{EEDA70A4-0A45-424B-8AC5-8F6592518575}" type="presParOf" srcId="{B87264F2-021A-42D6-838F-9A1A389A3177}" destId="{8E549D7C-059E-47B9-ABFA-39DEE51905EC}" srcOrd="1" destOrd="0" presId="urn:microsoft.com/office/officeart/2008/layout/LinedList"/>
    <dgm:cxn modelId="{4D554983-2F41-48C8-81BD-D9F3C72F6FF6}" type="presParOf" srcId="{B87264F2-021A-42D6-838F-9A1A389A3177}" destId="{4C71A6BB-75B7-4991-8A1E-2E66B8324FEA}" srcOrd="2" destOrd="0" presId="urn:microsoft.com/office/officeart/2008/layout/LinedList"/>
    <dgm:cxn modelId="{0721AD81-EF8A-4B99-BA8D-2C4DEB701062}" type="presParOf" srcId="{9675B430-A27C-49EE-A33D-CE2A163DFBE9}" destId="{DC27C0BC-D186-41D6-9B7D-6760153DF5C1}" srcOrd="5" destOrd="0" presId="urn:microsoft.com/office/officeart/2008/layout/LinedList"/>
    <dgm:cxn modelId="{35589893-71DF-4C84-B0DA-BF3EF9823674}" type="presParOf" srcId="{9675B430-A27C-49EE-A33D-CE2A163DFBE9}" destId="{45299006-3BF9-41B7-ACBF-E0267060730A}" srcOrd="6" destOrd="0" presId="urn:microsoft.com/office/officeart/2008/layout/LinedList"/>
    <dgm:cxn modelId="{1DFBD76B-0876-466D-AE7B-9961E9823F4D}" type="presParOf" srcId="{7AE84F18-B629-4167-B69A-A22416E7AECC}" destId="{89897A15-D234-407D-871A-D90F70632E6E}" srcOrd="4" destOrd="0" presId="urn:microsoft.com/office/officeart/2008/layout/LinedList"/>
    <dgm:cxn modelId="{CAD93B23-CED4-4778-B85D-75C24EC24D68}" type="presParOf" srcId="{7AE84F18-B629-4167-B69A-A22416E7AECC}" destId="{9F791BDE-0564-49AD-BC00-4E80B9D71327}" srcOrd="5" destOrd="0" presId="urn:microsoft.com/office/officeart/2008/layout/LinedList"/>
    <dgm:cxn modelId="{E195797C-843A-419B-8206-0C5E4672D129}" type="presParOf" srcId="{9F791BDE-0564-49AD-BC00-4E80B9D71327}" destId="{AE62EA28-3B3D-450B-A5F2-33D72D78BAEF}" srcOrd="0" destOrd="0" presId="urn:microsoft.com/office/officeart/2008/layout/LinedList"/>
    <dgm:cxn modelId="{9A73C696-CEC8-4195-A5C3-59A00A5F81D8}" type="presParOf" srcId="{9F791BDE-0564-49AD-BC00-4E80B9D71327}" destId="{A9F4ED8B-B9B9-4E62-AF54-AC65E755D1D9}" srcOrd="1" destOrd="0" presId="urn:microsoft.com/office/officeart/2008/layout/LinedList"/>
    <dgm:cxn modelId="{6204B7AE-FDAD-44E4-B90D-4F5F74B0D6A1}" type="presParOf" srcId="{A9F4ED8B-B9B9-4E62-AF54-AC65E755D1D9}" destId="{A1CAFFD0-7E4E-4C1A-8C1F-76165FF066B9}" srcOrd="0" destOrd="0" presId="urn:microsoft.com/office/officeart/2008/layout/LinedList"/>
    <dgm:cxn modelId="{B2BFF92F-4E9F-4102-8CC4-A708507FC28B}" type="presParOf" srcId="{A9F4ED8B-B9B9-4E62-AF54-AC65E755D1D9}" destId="{BFE0822A-2194-479E-94EA-089DB7FEBBF6}" srcOrd="1" destOrd="0" presId="urn:microsoft.com/office/officeart/2008/layout/LinedList"/>
    <dgm:cxn modelId="{01991225-FCEC-4264-89CB-35E94D04F8C5}" type="presParOf" srcId="{BFE0822A-2194-479E-94EA-089DB7FEBBF6}" destId="{04013E90-4D86-4A16-B448-16160E550874}" srcOrd="0" destOrd="0" presId="urn:microsoft.com/office/officeart/2008/layout/LinedList"/>
    <dgm:cxn modelId="{CFA3414C-2638-4954-9E60-4B61269367F0}" type="presParOf" srcId="{BFE0822A-2194-479E-94EA-089DB7FEBBF6}" destId="{42E5047F-5B92-4994-88DF-72B36A9543F2}" srcOrd="1" destOrd="0" presId="urn:microsoft.com/office/officeart/2008/layout/LinedList"/>
    <dgm:cxn modelId="{58D2E928-67CD-4394-8E5A-27CAEBFE38B7}" type="presParOf" srcId="{BFE0822A-2194-479E-94EA-089DB7FEBBF6}" destId="{4F9B5D0D-CBD2-4ED5-941C-778103960797}" srcOrd="2" destOrd="0" presId="urn:microsoft.com/office/officeart/2008/layout/LinedList"/>
    <dgm:cxn modelId="{CF19BBDA-5502-44D3-8E4A-5644EA39A541}" type="presParOf" srcId="{4F9B5D0D-CBD2-4ED5-941C-778103960797}" destId="{5EB336A1-3769-498E-995A-7F20CF6AA0E2}" srcOrd="0" destOrd="0" presId="urn:microsoft.com/office/officeart/2008/layout/LinedList"/>
    <dgm:cxn modelId="{D13069C6-F6C5-4AA0-A683-CAA9DEBFDD6C}" type="presParOf" srcId="{5EB336A1-3769-498E-995A-7F20CF6AA0E2}" destId="{400631DC-72B1-4F66-A5F9-AC5317055162}" srcOrd="0" destOrd="0" presId="urn:microsoft.com/office/officeart/2008/layout/LinedList"/>
    <dgm:cxn modelId="{9CE83CB7-1B71-47A4-B0B7-452D9560AC59}" type="presParOf" srcId="{5EB336A1-3769-498E-995A-7F20CF6AA0E2}" destId="{FDED5EF2-02E1-48E5-ADB2-032AA0936FBB}" srcOrd="1" destOrd="0" presId="urn:microsoft.com/office/officeart/2008/layout/LinedList"/>
    <dgm:cxn modelId="{231F1103-1BF8-40BD-B2C3-918BCD647154}" type="presParOf" srcId="{5EB336A1-3769-498E-995A-7F20CF6AA0E2}" destId="{24C88E60-944F-4FE6-8AE2-6C0F256D7A1A}" srcOrd="2" destOrd="0" presId="urn:microsoft.com/office/officeart/2008/layout/LinedList"/>
    <dgm:cxn modelId="{AC305AC2-839D-40E1-A409-124EA6E110A7}" type="presParOf" srcId="{4F9B5D0D-CBD2-4ED5-941C-778103960797}" destId="{84613671-F620-45CC-8D35-C086F7C7AD30}" srcOrd="1" destOrd="0" presId="urn:microsoft.com/office/officeart/2008/layout/LinedList"/>
    <dgm:cxn modelId="{B2D9B622-7116-4FEF-8BD8-973875470019}" type="presParOf" srcId="{4F9B5D0D-CBD2-4ED5-941C-778103960797}" destId="{3B95EB97-3D6E-443C-B204-42C7D6946D92}" srcOrd="2" destOrd="0" presId="urn:microsoft.com/office/officeart/2008/layout/LinedList"/>
    <dgm:cxn modelId="{F6630749-E347-4B58-A797-EBE7FA8E5E1C}" type="presParOf" srcId="{3B95EB97-3D6E-443C-B204-42C7D6946D92}" destId="{5C941780-8EB6-4CEE-81BE-E108AE18012E}" srcOrd="0" destOrd="0" presId="urn:microsoft.com/office/officeart/2008/layout/LinedList"/>
    <dgm:cxn modelId="{7F5A01A4-717D-4ED1-9917-AEFF3FDBDB1A}" type="presParOf" srcId="{3B95EB97-3D6E-443C-B204-42C7D6946D92}" destId="{110A984B-4AE7-4992-92AC-C2FA83AD6FAA}" srcOrd="1" destOrd="0" presId="urn:microsoft.com/office/officeart/2008/layout/LinedList"/>
    <dgm:cxn modelId="{108F80F5-BD77-4CBF-8025-C11EDBC9A178}" type="presParOf" srcId="{3B95EB97-3D6E-443C-B204-42C7D6946D92}" destId="{524A33CF-F61A-42C0-8CC6-AB1B5CDECF51}" srcOrd="2" destOrd="0" presId="urn:microsoft.com/office/officeart/2008/layout/LinedList"/>
    <dgm:cxn modelId="{8D8D9A75-81BE-44FE-BF7B-BCF943CF920D}" type="presParOf" srcId="{A9F4ED8B-B9B9-4E62-AF54-AC65E755D1D9}" destId="{4E9B25FF-9440-4CA0-B8D0-3AD6B3DF55FC}" srcOrd="2" destOrd="0" presId="urn:microsoft.com/office/officeart/2008/layout/LinedList"/>
    <dgm:cxn modelId="{A0800ECD-811A-4CCA-B75A-B4B360FF5059}" type="presParOf" srcId="{A9F4ED8B-B9B9-4E62-AF54-AC65E755D1D9}" destId="{CD093572-E390-4707-97BE-0B8FAB7E0BD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8F7F61-455B-4162-BBBB-260AAE48620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53CB0E7F-B07C-4E46-AC3A-7806FF93E503}">
      <dgm:prSet custT="1"/>
      <dgm:spPr>
        <a:xfrm>
          <a:off x="3550191" y="2106591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Universality</a:t>
          </a:r>
          <a:r>
            <a:rPr lang="en-GB" sz="1600" b="0" dirty="0" smtClean="0">
              <a:latin typeface="Calibri" panose="020F0502020204030204" pitchFamily="34" charset="0"/>
            </a:rPr>
            <a:t>: 	Access for all ages</a:t>
          </a:r>
          <a:endParaRPr lang="en-GB" sz="1400" b="0" dirty="0">
            <a:latin typeface="Calibri" panose="020F0502020204030204" pitchFamily="34" charset="0"/>
          </a:endParaRPr>
        </a:p>
      </dgm:t>
    </dgm:pt>
    <dgm:pt modelId="{4E2AF64F-BA15-4C69-AD64-BEE81D670BF6}" type="parTrans" cxnId="{C6D3C572-04F5-47B2-9F91-BAA472E33ADA}">
      <dgm:prSet/>
      <dgm:spPr/>
      <dgm:t>
        <a:bodyPr/>
        <a:lstStyle/>
        <a:p>
          <a:endParaRPr lang="en-GB"/>
        </a:p>
      </dgm:t>
    </dgm:pt>
    <dgm:pt modelId="{E396BF45-C9E9-4211-AFBC-DB179BB6D34D}" type="sibTrans" cxnId="{C6D3C572-04F5-47B2-9F91-BAA472E33ADA}">
      <dgm:prSet/>
      <dgm:spPr/>
      <dgm:t>
        <a:bodyPr/>
        <a:lstStyle/>
        <a:p>
          <a:endParaRPr lang="en-GB"/>
        </a:p>
      </dgm:t>
    </dgm:pt>
    <dgm:pt modelId="{D00A9AE2-6EDF-4041-99BA-5F71E8429F6C}">
      <dgm:prSet custT="1"/>
      <dgm:spPr>
        <a:xfrm>
          <a:off x="3550191" y="2325838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Equity:</a:t>
          </a:r>
          <a:r>
            <a:rPr lang="en-GB" sz="1600" b="0" dirty="0" smtClean="0">
              <a:latin typeface="Calibri" panose="020F0502020204030204" pitchFamily="34" charset="0"/>
            </a:rPr>
            <a:t>	 	Equitable access for all ages</a:t>
          </a:r>
          <a:endParaRPr lang="en-GB" sz="1600" b="0" dirty="0">
            <a:latin typeface="Calibri" panose="020F0502020204030204" pitchFamily="34" charset="0"/>
          </a:endParaRPr>
        </a:p>
      </dgm:t>
    </dgm:pt>
    <dgm:pt modelId="{E274CE32-9F41-4946-BB82-7D89B718DF8B}" type="parTrans" cxnId="{468428C7-ADF5-4CA8-BFA5-6734AB7102ED}">
      <dgm:prSet/>
      <dgm:spPr/>
      <dgm:t>
        <a:bodyPr/>
        <a:lstStyle/>
        <a:p>
          <a:endParaRPr lang="en-GB"/>
        </a:p>
      </dgm:t>
    </dgm:pt>
    <dgm:pt modelId="{9FD904FC-DC4A-4A74-BE2F-FA6300D55992}" type="sibTrans" cxnId="{468428C7-ADF5-4CA8-BFA5-6734AB7102ED}">
      <dgm:prSet/>
      <dgm:spPr/>
      <dgm:t>
        <a:bodyPr/>
        <a:lstStyle/>
        <a:p>
          <a:endParaRPr lang="en-GB"/>
        </a:p>
      </dgm:t>
    </dgm:pt>
    <dgm:pt modelId="{FA4BDA37-243E-417F-BFA1-905C0E10696C}">
      <dgm:prSet custT="1"/>
      <dgm:spPr>
        <a:xfrm>
          <a:off x="3550191" y="2545084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Solidarity: </a:t>
          </a:r>
          <a:r>
            <a:rPr lang="en-GB" sz="1600" b="0" dirty="0" smtClean="0">
              <a:latin typeface="Calibri" panose="020F0502020204030204" pitchFamily="34" charset="0"/>
            </a:rPr>
            <a:t>		Financing across generations</a:t>
          </a:r>
          <a:endParaRPr lang="en-GB" sz="1200" b="0" dirty="0">
            <a:latin typeface="Calibri" panose="020F0502020204030204" pitchFamily="34" charset="0"/>
          </a:endParaRPr>
        </a:p>
      </dgm:t>
    </dgm:pt>
    <dgm:pt modelId="{AC8A3945-E56F-4FBA-B3ED-C5610D4062DF}" type="parTrans" cxnId="{FF5D5C2C-BFAD-4879-A089-0F1860846DB9}">
      <dgm:prSet/>
      <dgm:spPr/>
      <dgm:t>
        <a:bodyPr/>
        <a:lstStyle/>
        <a:p>
          <a:endParaRPr lang="en-GB"/>
        </a:p>
      </dgm:t>
    </dgm:pt>
    <dgm:pt modelId="{45ED593D-C0FB-485A-8F6F-2769D14894D7}" type="sibTrans" cxnId="{FF5D5C2C-BFAD-4879-A089-0F1860846DB9}">
      <dgm:prSet/>
      <dgm:spPr/>
      <dgm:t>
        <a:bodyPr/>
        <a:lstStyle/>
        <a:p>
          <a:endParaRPr lang="en-GB"/>
        </a:p>
      </dgm:t>
    </dgm:pt>
    <dgm:pt modelId="{1AE66EAE-CA8F-4482-A798-42F3471107AB}">
      <dgm:prSet custT="1"/>
      <dgm:spPr>
        <a:xfrm>
          <a:off x="1241123" y="2808180"/>
          <a:ext cx="2222477" cy="876986"/>
        </a:xfrm>
      </dgm:spPr>
      <dgm:t>
        <a:bodyPr/>
        <a:lstStyle/>
        <a:p>
          <a:pPr rtl="0"/>
          <a:r>
            <a:rPr lang="en-GB" sz="1600" b="1" i="1" dirty="0" smtClean="0">
              <a:solidFill>
                <a:srgbClr val="FF0000"/>
              </a:solidFill>
              <a:latin typeface="Calibri" panose="020F0502020204030204" pitchFamily="34" charset="0"/>
            </a:rPr>
            <a:t>Services for older persons: Criteria to be met </a:t>
          </a:r>
          <a:endParaRPr lang="en-GB" sz="1600" b="1" i="1" dirty="0">
            <a:solidFill>
              <a:srgbClr val="FF0000"/>
            </a:solidFill>
            <a:latin typeface="Calibri" panose="020F0502020204030204" pitchFamily="34" charset="0"/>
          </a:endParaRPr>
        </a:p>
      </dgm:t>
    </dgm:pt>
    <dgm:pt modelId="{A2FD1AAA-8411-45C5-AB99-4D62710C9F77}" type="parTrans" cxnId="{C54619E6-85CE-48EA-923C-DF1C0AA596D7}">
      <dgm:prSet/>
      <dgm:spPr/>
      <dgm:t>
        <a:bodyPr/>
        <a:lstStyle/>
        <a:p>
          <a:endParaRPr lang="en-GB"/>
        </a:p>
      </dgm:t>
    </dgm:pt>
    <dgm:pt modelId="{9E0C8522-415A-434D-A5E2-305CE09D22BA}" type="sibTrans" cxnId="{C54619E6-85CE-48EA-923C-DF1C0AA596D7}">
      <dgm:prSet/>
      <dgm:spPr/>
      <dgm:t>
        <a:bodyPr/>
        <a:lstStyle/>
        <a:p>
          <a:endParaRPr lang="en-GB"/>
        </a:p>
      </dgm:t>
    </dgm:pt>
    <dgm:pt modelId="{99719C08-5671-4AF4-82A3-2641C6A25194}">
      <dgm:prSet custT="1"/>
      <dgm:spPr>
        <a:xfrm>
          <a:off x="3550191" y="2808180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Affordability</a:t>
          </a:r>
          <a:r>
            <a:rPr lang="en-GB" sz="1600" b="0" dirty="0" smtClean="0">
              <a:latin typeface="Calibri" panose="020F0502020204030204" pitchFamily="34" charset="0"/>
            </a:rPr>
            <a:t> 	of services for all ages</a:t>
          </a:r>
          <a:endParaRPr lang="en-GB" sz="1400" b="0" dirty="0">
            <a:latin typeface="Calibri" panose="020F0502020204030204" pitchFamily="34" charset="0"/>
          </a:endParaRPr>
        </a:p>
      </dgm:t>
    </dgm:pt>
    <dgm:pt modelId="{72AA90CD-9C18-4417-900B-D58D472DE374}" type="parTrans" cxnId="{39BE09A7-5D36-4E5F-BE0C-53307B2DB8C5}">
      <dgm:prSet/>
      <dgm:spPr/>
      <dgm:t>
        <a:bodyPr/>
        <a:lstStyle/>
        <a:p>
          <a:endParaRPr lang="en-GB"/>
        </a:p>
      </dgm:t>
    </dgm:pt>
    <dgm:pt modelId="{AFB635EB-E17B-4165-B844-A1B3419E20A9}" type="sibTrans" cxnId="{39BE09A7-5D36-4E5F-BE0C-53307B2DB8C5}">
      <dgm:prSet/>
      <dgm:spPr/>
      <dgm:t>
        <a:bodyPr/>
        <a:lstStyle/>
        <a:p>
          <a:endParaRPr lang="en-GB"/>
        </a:p>
      </dgm:t>
    </dgm:pt>
    <dgm:pt modelId="{F9872311-8D5D-4CDD-AEF0-28436E1664D4}">
      <dgm:prSet custT="1"/>
      <dgm:spPr>
        <a:xfrm>
          <a:off x="3550191" y="3027427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Availably</a:t>
          </a:r>
          <a:r>
            <a:rPr lang="en-GB" sz="1600" b="0" dirty="0" smtClean="0">
              <a:latin typeface="Calibri" panose="020F0502020204030204" pitchFamily="34" charset="0"/>
            </a:rPr>
            <a:t> 		of services for all ages</a:t>
          </a:r>
          <a:endParaRPr lang="en-GB" sz="1400" b="0" dirty="0">
            <a:latin typeface="Calibri" panose="020F0502020204030204" pitchFamily="34" charset="0"/>
          </a:endParaRPr>
        </a:p>
      </dgm:t>
    </dgm:pt>
    <dgm:pt modelId="{C2C5A4F5-600A-4FAF-B474-6E8EB6CB2059}" type="parTrans" cxnId="{321D7180-93C4-4B55-88A9-EB1CD43E4123}">
      <dgm:prSet/>
      <dgm:spPr/>
      <dgm:t>
        <a:bodyPr/>
        <a:lstStyle/>
        <a:p>
          <a:endParaRPr lang="en-GB"/>
        </a:p>
      </dgm:t>
    </dgm:pt>
    <dgm:pt modelId="{34FF1821-E006-4999-83E5-763E8AEC3E54}" type="sibTrans" cxnId="{321D7180-93C4-4B55-88A9-EB1CD43E4123}">
      <dgm:prSet/>
      <dgm:spPr/>
      <dgm:t>
        <a:bodyPr/>
        <a:lstStyle/>
        <a:p>
          <a:endParaRPr lang="en-GB"/>
        </a:p>
      </dgm:t>
    </dgm:pt>
    <dgm:pt modelId="{4E9512AF-2EA3-4682-93A0-D260D5B73E64}">
      <dgm:prSet custT="1"/>
      <dgm:spPr>
        <a:xfrm>
          <a:off x="3550191" y="3465921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Financial protection 	</a:t>
          </a:r>
          <a:r>
            <a:rPr lang="en-GB" sz="1600" b="0" dirty="0" smtClean="0">
              <a:latin typeface="Calibri" panose="020F0502020204030204" pitchFamily="34" charset="0"/>
            </a:rPr>
            <a:t>for all ages</a:t>
          </a:r>
          <a:endParaRPr lang="en-GB" sz="1600" b="0" dirty="0">
            <a:latin typeface="Calibri" panose="020F0502020204030204" pitchFamily="34" charset="0"/>
          </a:endParaRPr>
        </a:p>
      </dgm:t>
    </dgm:pt>
    <dgm:pt modelId="{1DE6166C-7677-48CE-ADE8-8F5A9D16EF7B}" type="parTrans" cxnId="{4E775E03-6BDF-433B-86B3-749E497A3AC7}">
      <dgm:prSet/>
      <dgm:spPr/>
      <dgm:t>
        <a:bodyPr/>
        <a:lstStyle/>
        <a:p>
          <a:endParaRPr lang="en-GB"/>
        </a:p>
      </dgm:t>
    </dgm:pt>
    <dgm:pt modelId="{752196E4-3BF2-49FD-B4C6-8B332CA74EE6}" type="sibTrans" cxnId="{4E775E03-6BDF-433B-86B3-749E497A3AC7}">
      <dgm:prSet/>
      <dgm:spPr/>
      <dgm:t>
        <a:bodyPr/>
        <a:lstStyle/>
        <a:p>
          <a:endParaRPr lang="en-GB"/>
        </a:p>
      </dgm:t>
    </dgm:pt>
    <dgm:pt modelId="{5226E85B-34BC-4418-85BE-62056B376897}">
      <dgm:prSet custT="1"/>
      <dgm:spPr>
        <a:xfrm>
          <a:off x="0" y="1823"/>
          <a:ext cx="1154533" cy="3730153"/>
        </a:xfrm>
      </dgm:spPr>
      <dgm:t>
        <a:bodyPr/>
        <a:lstStyle/>
        <a:p>
          <a:pPr algn="ctr" rtl="0"/>
          <a:r>
            <a:rPr lang="en-GB" sz="2000" b="1" i="0" dirty="0" smtClean="0">
              <a:solidFill>
                <a:srgbClr val="FF0000"/>
              </a:solidFill>
              <a:latin typeface="Calibri" panose="020F0502020204030204" pitchFamily="34" charset="0"/>
            </a:rPr>
            <a:t>Legal guarantees to access nationally defined services</a:t>
          </a:r>
        </a:p>
        <a:p>
          <a:pPr algn="ctr" rtl="0"/>
          <a:r>
            <a:rPr lang="en-GB" sz="2000" b="1" i="0" dirty="0" smtClean="0">
              <a:latin typeface="Calibri" panose="020F0502020204030204" pitchFamily="34" charset="0"/>
            </a:rPr>
            <a:t>(e.g. health and long-term care) </a:t>
          </a:r>
        </a:p>
      </dgm:t>
    </dgm:pt>
    <dgm:pt modelId="{297AD2A6-E115-41B8-B9E0-D3DB615D9301}" type="parTrans" cxnId="{9F70CBDB-0D5E-4F1F-B365-663F9F20B30F}">
      <dgm:prSet/>
      <dgm:spPr/>
      <dgm:t>
        <a:bodyPr/>
        <a:lstStyle/>
        <a:p>
          <a:endParaRPr lang="en-GB"/>
        </a:p>
      </dgm:t>
    </dgm:pt>
    <dgm:pt modelId="{B0011C76-1A92-4B31-AEC9-3452076B5B31}" type="sibTrans" cxnId="{9F70CBDB-0D5E-4F1F-B365-663F9F20B30F}">
      <dgm:prSet/>
      <dgm:spPr/>
      <dgm:t>
        <a:bodyPr/>
        <a:lstStyle/>
        <a:p>
          <a:endParaRPr lang="en-GB"/>
        </a:p>
      </dgm:t>
    </dgm:pt>
    <dgm:pt modelId="{9A2AC0F5-CFEA-40E1-80CE-C2E684C0039F}">
      <dgm:prSet custT="1"/>
      <dgm:spPr>
        <a:xfrm>
          <a:off x="0" y="1823"/>
          <a:ext cx="1154533" cy="3730153"/>
        </a:xfrm>
      </dgm:spPr>
      <dgm:t>
        <a:bodyPr/>
        <a:lstStyle/>
        <a:p>
          <a:pPr rtl="0"/>
          <a:r>
            <a:rPr lang="en-GB" sz="1600" b="1" i="1" dirty="0" smtClean="0">
              <a:solidFill>
                <a:srgbClr val="FF0000"/>
              </a:solidFill>
              <a:latin typeface="Calibri" panose="020F0502020204030204" pitchFamily="34" charset="0"/>
            </a:rPr>
            <a:t>Access to services: Key principles  </a:t>
          </a:r>
        </a:p>
      </dgm:t>
    </dgm:pt>
    <dgm:pt modelId="{2EF14223-60CA-4374-900C-DD09F1AC5041}" type="parTrans" cxnId="{F35038DA-366D-4343-9B5C-146E2F8C2D3E}">
      <dgm:prSet/>
      <dgm:spPr/>
      <dgm:t>
        <a:bodyPr/>
        <a:lstStyle/>
        <a:p>
          <a:endParaRPr lang="en-GB"/>
        </a:p>
      </dgm:t>
    </dgm:pt>
    <dgm:pt modelId="{E2791D3F-9D17-4385-83A9-75A251943141}" type="sibTrans" cxnId="{F35038DA-366D-4343-9B5C-146E2F8C2D3E}">
      <dgm:prSet/>
      <dgm:spPr/>
      <dgm:t>
        <a:bodyPr/>
        <a:lstStyle/>
        <a:p>
          <a:endParaRPr lang="en-GB"/>
        </a:p>
      </dgm:t>
    </dgm:pt>
    <dgm:pt modelId="{321B830F-2E73-4757-A8DC-84D307336AFB}">
      <dgm:prSet custT="1"/>
      <dgm:spPr>
        <a:xfrm>
          <a:off x="3550191" y="2545084"/>
          <a:ext cx="2222477" cy="219246"/>
        </a:xfrm>
      </dgm:spPr>
      <dgm:t>
        <a:bodyPr/>
        <a:lstStyle/>
        <a:p>
          <a:pPr rtl="0"/>
          <a:endParaRPr lang="en-GB" sz="1200" b="0" dirty="0">
            <a:latin typeface="Calibri" panose="020F0502020204030204" pitchFamily="34" charset="0"/>
          </a:endParaRPr>
        </a:p>
      </dgm:t>
    </dgm:pt>
    <dgm:pt modelId="{8E9057D6-9BFC-4011-B47E-72427E194819}" type="parTrans" cxnId="{681C4ED0-C236-4E0F-801F-5F8BD6D00F23}">
      <dgm:prSet/>
      <dgm:spPr/>
      <dgm:t>
        <a:bodyPr/>
        <a:lstStyle/>
        <a:p>
          <a:endParaRPr lang="en-GB"/>
        </a:p>
      </dgm:t>
    </dgm:pt>
    <dgm:pt modelId="{34751001-F4A9-404A-86D4-246AD2788380}" type="sibTrans" cxnId="{681C4ED0-C236-4E0F-801F-5F8BD6D00F23}">
      <dgm:prSet/>
      <dgm:spPr/>
      <dgm:t>
        <a:bodyPr/>
        <a:lstStyle/>
        <a:p>
          <a:endParaRPr lang="en-GB"/>
        </a:p>
      </dgm:t>
    </dgm:pt>
    <dgm:pt modelId="{6AA72A5D-16A3-4256-93B7-98EDD70DC55E}">
      <dgm:prSet custT="1"/>
      <dgm:spPr>
        <a:xfrm>
          <a:off x="0" y="1823"/>
          <a:ext cx="1154533" cy="3730153"/>
        </a:xfrm>
      </dgm:spPr>
      <dgm:t>
        <a:bodyPr/>
        <a:lstStyle/>
        <a:p>
          <a:pPr rtl="0"/>
          <a:endParaRPr lang="en-GB" sz="1600" b="1" i="1" dirty="0" smtClean="0">
            <a:latin typeface="Calibri" panose="020F0502020204030204" pitchFamily="34" charset="0"/>
          </a:endParaRPr>
        </a:p>
      </dgm:t>
    </dgm:pt>
    <dgm:pt modelId="{C17686D3-6CF3-4923-9CE5-958335B9401C}" type="parTrans" cxnId="{43EECC84-B96B-4ADB-AC6C-E0F6596A7E49}">
      <dgm:prSet/>
      <dgm:spPr/>
      <dgm:t>
        <a:bodyPr/>
        <a:lstStyle/>
        <a:p>
          <a:endParaRPr lang="en-GB"/>
        </a:p>
      </dgm:t>
    </dgm:pt>
    <dgm:pt modelId="{31ACDE1D-5E66-4501-B63B-890720EA30F7}" type="sibTrans" cxnId="{43EECC84-B96B-4ADB-AC6C-E0F6596A7E49}">
      <dgm:prSet/>
      <dgm:spPr/>
      <dgm:t>
        <a:bodyPr/>
        <a:lstStyle/>
        <a:p>
          <a:endParaRPr lang="en-GB"/>
        </a:p>
      </dgm:t>
    </dgm:pt>
    <dgm:pt modelId="{6D49EB70-73C6-4441-B853-84D45DCA35DB}">
      <dgm:prSet custT="1"/>
      <dgm:spPr>
        <a:xfrm>
          <a:off x="0" y="1823"/>
          <a:ext cx="1154533" cy="3730153"/>
        </a:xfrm>
      </dgm:spPr>
      <dgm:t>
        <a:bodyPr/>
        <a:lstStyle/>
        <a:p>
          <a:pPr rtl="0"/>
          <a:endParaRPr lang="en-GB" sz="1600" b="1" i="1" dirty="0" smtClean="0">
            <a:latin typeface="Calibri" panose="020F0502020204030204" pitchFamily="34" charset="0"/>
          </a:endParaRPr>
        </a:p>
      </dgm:t>
    </dgm:pt>
    <dgm:pt modelId="{4836B478-8F32-4D60-9178-5D9680CB4849}" type="parTrans" cxnId="{22727F76-B053-4E4E-A6C8-5DEFB6B79C2C}">
      <dgm:prSet/>
      <dgm:spPr/>
      <dgm:t>
        <a:bodyPr/>
        <a:lstStyle/>
        <a:p>
          <a:endParaRPr lang="en-GB"/>
        </a:p>
      </dgm:t>
    </dgm:pt>
    <dgm:pt modelId="{FA3609A2-F986-4CE8-8294-F812731AD3EE}" type="sibTrans" cxnId="{22727F76-B053-4E4E-A6C8-5DEFB6B79C2C}">
      <dgm:prSet/>
      <dgm:spPr/>
      <dgm:t>
        <a:bodyPr/>
        <a:lstStyle/>
        <a:p>
          <a:endParaRPr lang="en-GB"/>
        </a:p>
      </dgm:t>
    </dgm:pt>
    <dgm:pt modelId="{A8460C3A-EA18-4B42-BC1F-881C88CBA710}">
      <dgm:prSet custT="1"/>
      <dgm:spPr>
        <a:xfrm>
          <a:off x="3550191" y="3027427"/>
          <a:ext cx="2222477" cy="219246"/>
        </a:xfrm>
      </dgm:spPr>
      <dgm:t>
        <a:bodyPr/>
        <a:lstStyle/>
        <a:p>
          <a:pPr rtl="0"/>
          <a:r>
            <a:rPr lang="en-GB" sz="1600" b="1" dirty="0" smtClean="0">
              <a:latin typeface="Calibri" panose="020F0502020204030204" pitchFamily="34" charset="0"/>
            </a:rPr>
            <a:t>Quality</a:t>
          </a:r>
          <a:r>
            <a:rPr lang="en-GB" sz="1600" b="0" dirty="0" smtClean="0">
              <a:latin typeface="Calibri" panose="020F0502020204030204" pitchFamily="34" charset="0"/>
            </a:rPr>
            <a:t> 		of services acceptable for all ages</a:t>
          </a:r>
          <a:endParaRPr lang="en-GB" sz="1400" b="0" dirty="0">
            <a:latin typeface="Calibri" panose="020F0502020204030204" pitchFamily="34" charset="0"/>
          </a:endParaRPr>
        </a:p>
      </dgm:t>
    </dgm:pt>
    <dgm:pt modelId="{1000907D-3CBE-476C-A906-39CE05DA35BE}" type="parTrans" cxnId="{7CF5F8C0-79AC-430C-933D-C6074DFA68F9}">
      <dgm:prSet/>
      <dgm:spPr/>
      <dgm:t>
        <a:bodyPr/>
        <a:lstStyle/>
        <a:p>
          <a:endParaRPr lang="en-GB"/>
        </a:p>
      </dgm:t>
    </dgm:pt>
    <dgm:pt modelId="{C2237BE0-B46B-42FE-9CA0-7109BA05C8EC}" type="sibTrans" cxnId="{7CF5F8C0-79AC-430C-933D-C6074DFA68F9}">
      <dgm:prSet/>
      <dgm:spPr/>
      <dgm:t>
        <a:bodyPr/>
        <a:lstStyle/>
        <a:p>
          <a:endParaRPr lang="en-GB"/>
        </a:p>
      </dgm:t>
    </dgm:pt>
    <dgm:pt modelId="{BB6762C5-3ACE-4B56-BCC7-8381806F1416}">
      <dgm:prSet custT="1"/>
      <dgm:spPr>
        <a:xfrm>
          <a:off x="1241123" y="2808180"/>
          <a:ext cx="2222477" cy="876986"/>
        </a:xfrm>
      </dgm:spPr>
      <dgm:t>
        <a:bodyPr/>
        <a:lstStyle/>
        <a:p>
          <a:pPr rtl="0"/>
          <a:endParaRPr lang="en-GB" sz="1600" b="1" i="1" dirty="0">
            <a:latin typeface="Calibri" panose="020F0502020204030204" pitchFamily="34" charset="0"/>
          </a:endParaRPr>
        </a:p>
      </dgm:t>
    </dgm:pt>
    <dgm:pt modelId="{A7583938-4899-4A28-A0F9-05794B920558}" type="parTrans" cxnId="{5280EF57-0026-4FBD-8FC9-93649EC84636}">
      <dgm:prSet/>
      <dgm:spPr/>
      <dgm:t>
        <a:bodyPr/>
        <a:lstStyle/>
        <a:p>
          <a:endParaRPr lang="en-GB"/>
        </a:p>
      </dgm:t>
    </dgm:pt>
    <dgm:pt modelId="{374BF005-6E02-4C0C-A439-F1D35DC15E62}" type="sibTrans" cxnId="{5280EF57-0026-4FBD-8FC9-93649EC84636}">
      <dgm:prSet/>
      <dgm:spPr/>
      <dgm:t>
        <a:bodyPr/>
        <a:lstStyle/>
        <a:p>
          <a:endParaRPr lang="en-GB"/>
        </a:p>
      </dgm:t>
    </dgm:pt>
    <dgm:pt modelId="{7D414E3E-3E8A-4369-93E2-011F16645551}">
      <dgm:prSet custT="1"/>
      <dgm:spPr>
        <a:xfrm>
          <a:off x="0" y="1823"/>
          <a:ext cx="1154533" cy="3730153"/>
        </a:xfrm>
      </dgm:spPr>
      <dgm:t>
        <a:bodyPr/>
        <a:lstStyle/>
        <a:p>
          <a:pPr rtl="0"/>
          <a:endParaRPr lang="en-GB" sz="1600" b="1" i="1" dirty="0" smtClean="0">
            <a:latin typeface="Calibri" panose="020F0502020204030204" pitchFamily="34" charset="0"/>
          </a:endParaRPr>
        </a:p>
      </dgm:t>
    </dgm:pt>
    <dgm:pt modelId="{4C52AB33-62B4-490E-A85B-448D7267E890}" type="parTrans" cxnId="{9770B7B2-F322-4C8C-A4B6-F2BE1D786E61}">
      <dgm:prSet/>
      <dgm:spPr/>
      <dgm:t>
        <a:bodyPr/>
        <a:lstStyle/>
        <a:p>
          <a:endParaRPr lang="en-GB"/>
        </a:p>
      </dgm:t>
    </dgm:pt>
    <dgm:pt modelId="{63D8740F-81EA-4BFE-86B6-1A765C38FB41}" type="sibTrans" cxnId="{9770B7B2-F322-4C8C-A4B6-F2BE1D786E61}">
      <dgm:prSet/>
      <dgm:spPr/>
      <dgm:t>
        <a:bodyPr/>
        <a:lstStyle/>
        <a:p>
          <a:endParaRPr lang="en-GB"/>
        </a:p>
      </dgm:t>
    </dgm:pt>
    <dgm:pt modelId="{7DFB0CC4-8D1A-4BC0-9697-DB1EB859E6B4}" type="pres">
      <dgm:prSet presAssocID="{3D8F7F61-455B-4162-BBBB-260AAE486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245E60-8058-43F6-8AF4-F24688207F84}" type="pres">
      <dgm:prSet presAssocID="{5226E85B-34BC-4418-85BE-62056B376897}" presName="parentText" presStyleLbl="node1" presStyleIdx="0" presStyleCnt="1" custLinFactNeighborY="71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6B01B5-CE37-41B3-BD62-2284DDF84FB9}" type="pres">
      <dgm:prSet presAssocID="{5226E85B-34BC-4418-85BE-62056B376897}" presName="childText" presStyleLbl="revTx" presStyleIdx="0" presStyleCnt="1" custScaleX="785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8428C7-ADF5-4CA8-BFA5-6734AB7102ED}" srcId="{7D414E3E-3E8A-4369-93E2-011F16645551}" destId="{D00A9AE2-6EDF-4041-99BA-5F71E8429F6C}" srcOrd="1" destOrd="0" parTransId="{E274CE32-9F41-4946-BB82-7D89B718DF8B}" sibTransId="{9FD904FC-DC4A-4A74-BE2F-FA6300D55992}"/>
    <dgm:cxn modelId="{DA1B5558-EE3B-4BAD-9743-9571404368A7}" type="presOf" srcId="{9A2AC0F5-CFEA-40E1-80CE-C2E684C0039F}" destId="{9F6B01B5-CE37-41B3-BD62-2284DDF84FB9}" srcOrd="0" destOrd="2" presId="urn:microsoft.com/office/officeart/2005/8/layout/vList2"/>
    <dgm:cxn modelId="{C54619E6-85CE-48EA-923C-DF1C0AA596D7}" srcId="{5226E85B-34BC-4418-85BE-62056B376897}" destId="{1AE66EAE-CA8F-4482-A798-42F3471107AB}" srcOrd="5" destOrd="0" parTransId="{A2FD1AAA-8411-45C5-AB99-4D62710C9F77}" sibTransId="{9E0C8522-415A-434D-A5E2-305CE09D22BA}"/>
    <dgm:cxn modelId="{321D7180-93C4-4B55-88A9-EB1CD43E4123}" srcId="{BB6762C5-3ACE-4B56-BCC7-8381806F1416}" destId="{F9872311-8D5D-4CDD-AEF0-28436E1664D4}" srcOrd="1" destOrd="0" parTransId="{C2C5A4F5-600A-4FAF-B474-6E8EB6CB2059}" sibTransId="{34FF1821-E006-4999-83E5-763E8AEC3E54}"/>
    <dgm:cxn modelId="{22727F76-B053-4E4E-A6C8-5DEFB6B79C2C}" srcId="{5226E85B-34BC-4418-85BE-62056B376897}" destId="{6D49EB70-73C6-4441-B853-84D45DCA35DB}" srcOrd="1" destOrd="0" parTransId="{4836B478-8F32-4D60-9178-5D9680CB4849}" sibTransId="{FA3609A2-F986-4CE8-8294-F812731AD3EE}"/>
    <dgm:cxn modelId="{B0E45B2A-0A2D-4F6B-970C-C84B1DE4C92F}" type="presOf" srcId="{321B830F-2E73-4757-A8DC-84D307336AFB}" destId="{9F6B01B5-CE37-41B3-BD62-2284DDF84FB9}" srcOrd="0" destOrd="7" presId="urn:microsoft.com/office/officeart/2005/8/layout/vList2"/>
    <dgm:cxn modelId="{EF1A0C4F-D9BE-412C-99C7-C756470DE910}" type="presOf" srcId="{6D49EB70-73C6-4441-B853-84D45DCA35DB}" destId="{9F6B01B5-CE37-41B3-BD62-2284DDF84FB9}" srcOrd="0" destOrd="1" presId="urn:microsoft.com/office/officeart/2005/8/layout/vList2"/>
    <dgm:cxn modelId="{81E66E55-5EDB-47AD-84EE-E4643320AB70}" type="presOf" srcId="{7D414E3E-3E8A-4369-93E2-011F16645551}" destId="{9F6B01B5-CE37-41B3-BD62-2284DDF84FB9}" srcOrd="0" destOrd="3" presId="urn:microsoft.com/office/officeart/2005/8/layout/vList2"/>
    <dgm:cxn modelId="{43EECC84-B96B-4ADB-AC6C-E0F6596A7E49}" srcId="{5226E85B-34BC-4418-85BE-62056B376897}" destId="{6AA72A5D-16A3-4256-93B7-98EDD70DC55E}" srcOrd="0" destOrd="0" parTransId="{C17686D3-6CF3-4923-9CE5-958335B9401C}" sibTransId="{31ACDE1D-5E66-4501-B63B-890720EA30F7}"/>
    <dgm:cxn modelId="{4E775E03-6BDF-433B-86B3-749E497A3AC7}" srcId="{BB6762C5-3ACE-4B56-BCC7-8381806F1416}" destId="{4E9512AF-2EA3-4682-93A0-D260D5B73E64}" srcOrd="3" destOrd="0" parTransId="{1DE6166C-7677-48CE-ADE8-8F5A9D16EF7B}" sibTransId="{752196E4-3BF2-49FD-B4C6-8B332CA74EE6}"/>
    <dgm:cxn modelId="{0FB6BACD-4511-408C-A860-BEA6E1E10403}" type="presOf" srcId="{4E9512AF-2EA3-4682-93A0-D260D5B73E64}" destId="{9F6B01B5-CE37-41B3-BD62-2284DDF84FB9}" srcOrd="0" destOrd="13" presId="urn:microsoft.com/office/officeart/2005/8/layout/vList2"/>
    <dgm:cxn modelId="{C6D3C572-04F5-47B2-9F91-BAA472E33ADA}" srcId="{7D414E3E-3E8A-4369-93E2-011F16645551}" destId="{53CB0E7F-B07C-4E46-AC3A-7806FF93E503}" srcOrd="0" destOrd="0" parTransId="{4E2AF64F-BA15-4C69-AD64-BEE81D670BF6}" sibTransId="{E396BF45-C9E9-4211-AFBC-DB179BB6D34D}"/>
    <dgm:cxn modelId="{F4FEC3DD-7315-4CE9-9D5A-EEDA1D7B22B1}" type="presOf" srcId="{A8460C3A-EA18-4B42-BC1F-881C88CBA710}" destId="{9F6B01B5-CE37-41B3-BD62-2284DDF84FB9}" srcOrd="0" destOrd="12" presId="urn:microsoft.com/office/officeart/2005/8/layout/vList2"/>
    <dgm:cxn modelId="{9D99B7FD-884A-4E68-B512-5609DE3B2FD8}" type="presOf" srcId="{F9872311-8D5D-4CDD-AEF0-28436E1664D4}" destId="{9F6B01B5-CE37-41B3-BD62-2284DDF84FB9}" srcOrd="0" destOrd="11" presId="urn:microsoft.com/office/officeart/2005/8/layout/vList2"/>
    <dgm:cxn modelId="{681C4ED0-C236-4E0F-801F-5F8BD6D00F23}" srcId="{5226E85B-34BC-4418-85BE-62056B376897}" destId="{321B830F-2E73-4757-A8DC-84D307336AFB}" srcOrd="4" destOrd="0" parTransId="{8E9057D6-9BFC-4011-B47E-72427E194819}" sibTransId="{34751001-F4A9-404A-86D4-246AD2788380}"/>
    <dgm:cxn modelId="{9F70CBDB-0D5E-4F1F-B365-663F9F20B30F}" srcId="{3D8F7F61-455B-4162-BBBB-260AAE486201}" destId="{5226E85B-34BC-4418-85BE-62056B376897}" srcOrd="0" destOrd="0" parTransId="{297AD2A6-E115-41B8-B9E0-D3DB615D9301}" sibTransId="{B0011C76-1A92-4B31-AEC9-3452076B5B31}"/>
    <dgm:cxn modelId="{39BE09A7-5D36-4E5F-BE0C-53307B2DB8C5}" srcId="{BB6762C5-3ACE-4B56-BCC7-8381806F1416}" destId="{99719C08-5671-4AF4-82A3-2641C6A25194}" srcOrd="0" destOrd="0" parTransId="{72AA90CD-9C18-4417-900B-D58D472DE374}" sibTransId="{AFB635EB-E17B-4165-B844-A1B3419E20A9}"/>
    <dgm:cxn modelId="{48F1EBEB-AC3D-41B6-BDCF-FF8A32149817}" type="presOf" srcId="{1AE66EAE-CA8F-4482-A798-42F3471107AB}" destId="{9F6B01B5-CE37-41B3-BD62-2284DDF84FB9}" srcOrd="0" destOrd="8" presId="urn:microsoft.com/office/officeart/2005/8/layout/vList2"/>
    <dgm:cxn modelId="{5280EF57-0026-4FBD-8FC9-93649EC84636}" srcId="{5226E85B-34BC-4418-85BE-62056B376897}" destId="{BB6762C5-3ACE-4B56-BCC7-8381806F1416}" srcOrd="6" destOrd="0" parTransId="{A7583938-4899-4A28-A0F9-05794B920558}" sibTransId="{374BF005-6E02-4C0C-A439-F1D35DC15E62}"/>
    <dgm:cxn modelId="{AC9F2368-B625-4086-BFEC-786881D1D48F}" type="presOf" srcId="{FA4BDA37-243E-417F-BFA1-905C0E10696C}" destId="{9F6B01B5-CE37-41B3-BD62-2284DDF84FB9}" srcOrd="0" destOrd="6" presId="urn:microsoft.com/office/officeart/2005/8/layout/vList2"/>
    <dgm:cxn modelId="{310C9D53-1F06-44A0-9145-20CFFC803541}" type="presOf" srcId="{D00A9AE2-6EDF-4041-99BA-5F71E8429F6C}" destId="{9F6B01B5-CE37-41B3-BD62-2284DDF84FB9}" srcOrd="0" destOrd="5" presId="urn:microsoft.com/office/officeart/2005/8/layout/vList2"/>
    <dgm:cxn modelId="{7CF5F8C0-79AC-430C-933D-C6074DFA68F9}" srcId="{BB6762C5-3ACE-4B56-BCC7-8381806F1416}" destId="{A8460C3A-EA18-4B42-BC1F-881C88CBA710}" srcOrd="2" destOrd="0" parTransId="{1000907D-3CBE-476C-A906-39CE05DA35BE}" sibTransId="{C2237BE0-B46B-42FE-9CA0-7109BA05C8EC}"/>
    <dgm:cxn modelId="{2641676A-C795-4DD1-8355-F8C044DA2F9D}" type="presOf" srcId="{53CB0E7F-B07C-4E46-AC3A-7806FF93E503}" destId="{9F6B01B5-CE37-41B3-BD62-2284DDF84FB9}" srcOrd="0" destOrd="4" presId="urn:microsoft.com/office/officeart/2005/8/layout/vList2"/>
    <dgm:cxn modelId="{F35038DA-366D-4343-9B5C-146E2F8C2D3E}" srcId="{5226E85B-34BC-4418-85BE-62056B376897}" destId="{9A2AC0F5-CFEA-40E1-80CE-C2E684C0039F}" srcOrd="2" destOrd="0" parTransId="{2EF14223-60CA-4374-900C-DD09F1AC5041}" sibTransId="{E2791D3F-9D17-4385-83A9-75A251943141}"/>
    <dgm:cxn modelId="{7FEB6DC5-C744-416F-8326-287325971BF8}" type="presOf" srcId="{BB6762C5-3ACE-4B56-BCC7-8381806F1416}" destId="{9F6B01B5-CE37-41B3-BD62-2284DDF84FB9}" srcOrd="0" destOrd="9" presId="urn:microsoft.com/office/officeart/2005/8/layout/vList2"/>
    <dgm:cxn modelId="{85B75E7B-A5C1-48D7-B43D-A1C33EC3A548}" type="presOf" srcId="{3D8F7F61-455B-4162-BBBB-260AAE486201}" destId="{7DFB0CC4-8D1A-4BC0-9697-DB1EB859E6B4}" srcOrd="0" destOrd="0" presId="urn:microsoft.com/office/officeart/2005/8/layout/vList2"/>
    <dgm:cxn modelId="{A3E8F8B0-491F-4377-8923-57546F38D937}" type="presOf" srcId="{5226E85B-34BC-4418-85BE-62056B376897}" destId="{11245E60-8058-43F6-8AF4-F24688207F84}" srcOrd="0" destOrd="0" presId="urn:microsoft.com/office/officeart/2005/8/layout/vList2"/>
    <dgm:cxn modelId="{186ED6D7-3BB7-4581-A433-EF4AC705E5C0}" type="presOf" srcId="{99719C08-5671-4AF4-82A3-2641C6A25194}" destId="{9F6B01B5-CE37-41B3-BD62-2284DDF84FB9}" srcOrd="0" destOrd="10" presId="urn:microsoft.com/office/officeart/2005/8/layout/vList2"/>
    <dgm:cxn modelId="{FF5D5C2C-BFAD-4879-A089-0F1860846DB9}" srcId="{7D414E3E-3E8A-4369-93E2-011F16645551}" destId="{FA4BDA37-243E-417F-BFA1-905C0E10696C}" srcOrd="2" destOrd="0" parTransId="{AC8A3945-E56F-4FBA-B3ED-C5610D4062DF}" sibTransId="{45ED593D-C0FB-485A-8F6F-2769D14894D7}"/>
    <dgm:cxn modelId="{9770B7B2-F322-4C8C-A4B6-F2BE1D786E61}" srcId="{5226E85B-34BC-4418-85BE-62056B376897}" destId="{7D414E3E-3E8A-4369-93E2-011F16645551}" srcOrd="3" destOrd="0" parTransId="{4C52AB33-62B4-490E-A85B-448D7267E890}" sibTransId="{63D8740F-81EA-4BFE-86B6-1A765C38FB41}"/>
    <dgm:cxn modelId="{31FF382A-33E4-45DF-8B00-25374B755D03}" type="presOf" srcId="{6AA72A5D-16A3-4256-93B7-98EDD70DC55E}" destId="{9F6B01B5-CE37-41B3-BD62-2284DDF84FB9}" srcOrd="0" destOrd="0" presId="urn:microsoft.com/office/officeart/2005/8/layout/vList2"/>
    <dgm:cxn modelId="{133A2A04-4E16-4102-9798-14912BB325EB}" type="presParOf" srcId="{7DFB0CC4-8D1A-4BC0-9697-DB1EB859E6B4}" destId="{11245E60-8058-43F6-8AF4-F24688207F84}" srcOrd="0" destOrd="0" presId="urn:microsoft.com/office/officeart/2005/8/layout/vList2"/>
    <dgm:cxn modelId="{E84B7353-7A5E-4962-91D7-44C78C245ED2}" type="presParOf" srcId="{7DFB0CC4-8D1A-4BC0-9697-DB1EB859E6B4}" destId="{9F6B01B5-CE37-41B3-BD62-2284DDF84FB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2EA705-BC45-4F5B-AD7D-EC79B074FE7E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519803-163B-48DA-89A7-5740EB152D00}" type="pres">
      <dgm:prSet presAssocID="{7A2EA705-BC45-4F5B-AD7D-EC79B074F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783B131F-61F9-4DB9-80D4-8581D7C361AB}" type="presOf" srcId="{7A2EA705-BC45-4F5B-AD7D-EC79B074FE7E}" destId="{CC519803-163B-48DA-89A7-5740EB152D0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E07DD2-9B91-4A3E-AE4E-352CC5132D13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6007324-D76B-42C2-BC10-68F4315E8519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Legal foundations of  rights to care for older persons</a:t>
          </a:r>
        </a:p>
      </dgm:t>
    </dgm:pt>
    <dgm:pt modelId="{8B6BB554-873D-4EE8-A21A-2AF93164C2DC}" type="parTrans" cxnId="{A8B85AFF-4374-4927-A9E5-E25390A8B273}">
      <dgm:prSet/>
      <dgm:spPr/>
      <dgm:t>
        <a:bodyPr/>
        <a:lstStyle/>
        <a:p>
          <a:endParaRPr lang="en-GB"/>
        </a:p>
      </dgm:t>
    </dgm:pt>
    <dgm:pt modelId="{CCB4436E-2C94-4245-AB92-FC7E9527580C}" type="sibTrans" cxnId="{A8B85AFF-4374-4927-A9E5-E25390A8B273}">
      <dgm:prSet/>
      <dgm:spPr/>
      <dgm:t>
        <a:bodyPr/>
        <a:lstStyle/>
        <a:p>
          <a:endParaRPr lang="en-GB"/>
        </a:p>
      </dgm:t>
    </dgm:pt>
    <dgm:pt modelId="{D500E3C8-0124-48E1-90CC-F47A93D9DB03}">
      <dgm:prSet phldrT="[Text]" custT="1"/>
      <dgm:spPr/>
      <dgm:t>
        <a:bodyPr/>
        <a:lstStyle/>
        <a:p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7FB81AE1-2BD1-4B14-8FB6-9F5BABE466EF}" type="parTrans" cxnId="{D8DE76FF-5FD6-4F71-BF50-DB3B91AA1D99}">
      <dgm:prSet/>
      <dgm:spPr/>
      <dgm:t>
        <a:bodyPr/>
        <a:lstStyle/>
        <a:p>
          <a:endParaRPr lang="en-GB"/>
        </a:p>
      </dgm:t>
    </dgm:pt>
    <dgm:pt modelId="{BCF35631-914E-4C4A-9471-758D6224B3DA}" type="sibTrans" cxnId="{D8DE76FF-5FD6-4F71-BF50-DB3B91AA1D99}">
      <dgm:prSet/>
      <dgm:spPr/>
      <dgm:t>
        <a:bodyPr/>
        <a:lstStyle/>
        <a:p>
          <a:endParaRPr lang="en-GB"/>
        </a:p>
      </dgm:t>
    </dgm:pt>
    <dgm:pt modelId="{2426D496-7C1A-4B8E-B52C-515C67126717}">
      <dgm:prSet phldrT="[Text]"/>
      <dgm:spPr>
        <a:solidFill>
          <a:srgbClr val="C00000"/>
        </a:solidFill>
      </dgm:spPr>
      <dgm:t>
        <a:bodyPr/>
        <a:lstStyle/>
        <a:p>
          <a:r>
            <a:rPr lang="en-GB" b="1" dirty="0" smtClean="0">
              <a:latin typeface="+mn-lt"/>
            </a:rPr>
            <a:t>What are the  deficits in LTC coverage and access?</a:t>
          </a:r>
          <a:endParaRPr lang="en-GB" b="1" dirty="0">
            <a:latin typeface="+mn-lt"/>
          </a:endParaRPr>
        </a:p>
      </dgm:t>
    </dgm:pt>
    <dgm:pt modelId="{CF83CCB0-FF7E-4C07-B707-978CE64DE8FE}" type="parTrans" cxnId="{A85B5BC6-10FE-4F1C-8ACF-C282DD08FC21}">
      <dgm:prSet/>
      <dgm:spPr/>
      <dgm:t>
        <a:bodyPr/>
        <a:lstStyle/>
        <a:p>
          <a:endParaRPr lang="en-GB"/>
        </a:p>
      </dgm:t>
    </dgm:pt>
    <dgm:pt modelId="{F39B66FA-0EAE-46BF-96B6-730FB7D7D495}" type="sibTrans" cxnId="{A85B5BC6-10FE-4F1C-8ACF-C282DD08FC21}">
      <dgm:prSet/>
      <dgm:spPr/>
      <dgm:t>
        <a:bodyPr/>
        <a:lstStyle/>
        <a:p>
          <a:endParaRPr lang="en-GB"/>
        </a:p>
      </dgm:t>
    </dgm:pt>
    <dgm:pt modelId="{3618C7DC-3403-45E8-A624-D1D434A9BD8D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Addressing the deficits</a:t>
          </a:r>
          <a:endParaRPr lang="en-GB" b="1" dirty="0">
            <a:latin typeface="+mn-lt"/>
          </a:endParaRPr>
        </a:p>
      </dgm:t>
    </dgm:pt>
    <dgm:pt modelId="{3B68B045-F6C2-46BB-9F20-E962B1580202}" type="parTrans" cxnId="{BA01D7E3-90B6-40ED-8D4F-62D123CFD756}">
      <dgm:prSet/>
      <dgm:spPr/>
      <dgm:t>
        <a:bodyPr/>
        <a:lstStyle/>
        <a:p>
          <a:endParaRPr lang="en-GB"/>
        </a:p>
      </dgm:t>
    </dgm:pt>
    <dgm:pt modelId="{A10913D4-97AC-4048-92D4-7301D5CDA959}" type="sibTrans" cxnId="{BA01D7E3-90B6-40ED-8D4F-62D123CFD756}">
      <dgm:prSet/>
      <dgm:spPr/>
      <dgm:t>
        <a:bodyPr/>
        <a:lstStyle/>
        <a:p>
          <a:endParaRPr lang="en-GB"/>
        </a:p>
      </dgm:t>
    </dgm:pt>
    <dgm:pt modelId="{C444706A-0C33-4D89-BEFB-3BAFCCD0F44E}">
      <dgm:prSet phldrT="[Text]" custT="1"/>
      <dgm:spPr/>
      <dgm:t>
        <a:bodyPr/>
        <a:lstStyle/>
        <a:p>
          <a:pPr algn="l"/>
          <a:endParaRPr lang="en-GB" sz="1400" b="0" dirty="0">
            <a:solidFill>
              <a:srgbClr val="545A70"/>
            </a:solidFill>
          </a:endParaRPr>
        </a:p>
      </dgm:t>
    </dgm:pt>
    <dgm:pt modelId="{C607D101-A1A6-43A5-B543-8C42BC14F233}" type="parTrans" cxnId="{FD88E629-1E78-43DB-9A1F-2DD3DB725836}">
      <dgm:prSet/>
      <dgm:spPr/>
      <dgm:t>
        <a:bodyPr/>
        <a:lstStyle/>
        <a:p>
          <a:endParaRPr lang="en-GB"/>
        </a:p>
      </dgm:t>
    </dgm:pt>
    <dgm:pt modelId="{D2A4CABF-33DA-40C7-9735-2DA662981AF6}" type="sibTrans" cxnId="{FD88E629-1E78-43DB-9A1F-2DD3DB725836}">
      <dgm:prSet/>
      <dgm:spPr/>
      <dgm:t>
        <a:bodyPr/>
        <a:lstStyle/>
        <a:p>
          <a:endParaRPr lang="en-GB"/>
        </a:p>
      </dgm:t>
    </dgm:pt>
    <dgm:pt modelId="{C7DC53F6-90C9-4CF2-8B40-62A7FD53E91C}">
      <dgm:prSet phldrT="[Text]" custT="1"/>
      <dgm:spPr/>
      <dgm:t>
        <a:bodyPr/>
        <a:lstStyle/>
        <a:p>
          <a:pPr algn="l"/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5128A21D-AAAE-463B-9E77-DDEE9AD4FD34}" type="parTrans" cxnId="{F2ED74E4-9C65-4CDA-96D0-B93C5EBF24BB}">
      <dgm:prSet/>
      <dgm:spPr/>
      <dgm:t>
        <a:bodyPr/>
        <a:lstStyle/>
        <a:p>
          <a:endParaRPr lang="en-GB"/>
        </a:p>
      </dgm:t>
    </dgm:pt>
    <dgm:pt modelId="{78A36F66-8E29-498A-97B1-694CD5608639}" type="sibTrans" cxnId="{F2ED74E4-9C65-4CDA-96D0-B93C5EBF24BB}">
      <dgm:prSet/>
      <dgm:spPr/>
      <dgm:t>
        <a:bodyPr/>
        <a:lstStyle/>
        <a:p>
          <a:endParaRPr lang="en-GB"/>
        </a:p>
      </dgm:t>
    </dgm:pt>
    <dgm:pt modelId="{6740A759-090D-4156-91F5-A1E75672325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C19E54F5-51D6-475C-BD0C-95D6FBBE2504}" type="parTrans" cxnId="{A50FED67-5AF0-4A49-910D-66F7EEF74D13}">
      <dgm:prSet/>
      <dgm:spPr/>
      <dgm:t>
        <a:bodyPr/>
        <a:lstStyle/>
        <a:p>
          <a:endParaRPr lang="en-GB"/>
        </a:p>
      </dgm:t>
    </dgm:pt>
    <dgm:pt modelId="{1C52606A-F26E-46EE-BD4C-50E4FC348F22}" type="sibTrans" cxnId="{A50FED67-5AF0-4A49-910D-66F7EEF74D13}">
      <dgm:prSet/>
      <dgm:spPr/>
      <dgm:t>
        <a:bodyPr/>
        <a:lstStyle/>
        <a:p>
          <a:endParaRPr lang="en-GB"/>
        </a:p>
      </dgm:t>
    </dgm:pt>
    <dgm:pt modelId="{AC276495-AEEE-429F-90DD-C9A4D7C84B7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12B8EE5B-8F9F-45D4-A26C-4FFF5349D3F0}" type="parTrans" cxnId="{AD2CB2D7-66A3-4B0D-AEF9-C79EC5742EA0}">
      <dgm:prSet/>
      <dgm:spPr/>
      <dgm:t>
        <a:bodyPr/>
        <a:lstStyle/>
        <a:p>
          <a:endParaRPr lang="en-GB"/>
        </a:p>
      </dgm:t>
    </dgm:pt>
    <dgm:pt modelId="{4346DB98-2F41-4B0F-AD7F-8E714070F1BD}" type="sibTrans" cxnId="{AD2CB2D7-66A3-4B0D-AEF9-C79EC5742EA0}">
      <dgm:prSet/>
      <dgm:spPr/>
      <dgm:t>
        <a:bodyPr/>
        <a:lstStyle/>
        <a:p>
          <a:endParaRPr lang="en-GB"/>
        </a:p>
      </dgm:t>
    </dgm:pt>
    <dgm:pt modelId="{E12812B9-3790-43C9-A3E1-D2488327DA2C}" type="pres">
      <dgm:prSet presAssocID="{7CE07DD2-9B91-4A3E-AE4E-352CC5132D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1F7690-7007-4BCB-9412-86664AAAA72F}" type="pres">
      <dgm:prSet presAssocID="{D6007324-D76B-42C2-BC10-68F4315E8519}" presName="composite" presStyleCnt="0"/>
      <dgm:spPr/>
      <dgm:t>
        <a:bodyPr/>
        <a:lstStyle/>
        <a:p>
          <a:endParaRPr lang="en-GB"/>
        </a:p>
      </dgm:t>
    </dgm:pt>
    <dgm:pt modelId="{88F70FD0-F9C7-4482-B24E-E31D227386BC}" type="pres">
      <dgm:prSet presAssocID="{D6007324-D76B-42C2-BC10-68F4315E851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A43188-ABE2-4C33-BA60-637E27F47EE7}" type="pres">
      <dgm:prSet presAssocID="{D6007324-D76B-42C2-BC10-68F4315E8519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D389AD-5049-41BA-8B1D-2A74685B075B}" type="pres">
      <dgm:prSet presAssocID="{CCB4436E-2C94-4245-AB92-FC7E9527580C}" presName="space" presStyleCnt="0"/>
      <dgm:spPr/>
      <dgm:t>
        <a:bodyPr/>
        <a:lstStyle/>
        <a:p>
          <a:endParaRPr lang="en-GB"/>
        </a:p>
      </dgm:t>
    </dgm:pt>
    <dgm:pt modelId="{B39D2529-066A-4C34-BAA4-8EADDFA0EA46}" type="pres">
      <dgm:prSet presAssocID="{2426D496-7C1A-4B8E-B52C-515C67126717}" presName="composite" presStyleCnt="0"/>
      <dgm:spPr/>
      <dgm:t>
        <a:bodyPr/>
        <a:lstStyle/>
        <a:p>
          <a:endParaRPr lang="en-GB"/>
        </a:p>
      </dgm:t>
    </dgm:pt>
    <dgm:pt modelId="{F1466F83-41BB-4DFC-9C78-155EDD4E4A5A}" type="pres">
      <dgm:prSet presAssocID="{2426D496-7C1A-4B8E-B52C-515C6712671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4689A9-38E6-45D4-A233-A648A2CFC4DE}" type="pres">
      <dgm:prSet presAssocID="{2426D496-7C1A-4B8E-B52C-515C67126717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BDBC4-6395-46AC-99E2-8B00780D1825}" type="pres">
      <dgm:prSet presAssocID="{F39B66FA-0EAE-46BF-96B6-730FB7D7D495}" presName="space" presStyleCnt="0"/>
      <dgm:spPr/>
      <dgm:t>
        <a:bodyPr/>
        <a:lstStyle/>
        <a:p>
          <a:endParaRPr lang="en-GB"/>
        </a:p>
      </dgm:t>
    </dgm:pt>
    <dgm:pt modelId="{8E7AC9B5-B6C9-4F52-8B98-B6D8CAC774EE}" type="pres">
      <dgm:prSet presAssocID="{3618C7DC-3403-45E8-A624-D1D434A9BD8D}" presName="composite" presStyleCnt="0"/>
      <dgm:spPr/>
      <dgm:t>
        <a:bodyPr/>
        <a:lstStyle/>
        <a:p>
          <a:endParaRPr lang="en-GB"/>
        </a:p>
      </dgm:t>
    </dgm:pt>
    <dgm:pt modelId="{FA25F473-453C-4B34-8B79-C8CD700EF86F}" type="pres">
      <dgm:prSet presAssocID="{3618C7DC-3403-45E8-A624-D1D434A9BD8D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6023AA-948B-48A8-82CC-F2AE99156047}" type="pres">
      <dgm:prSet presAssocID="{3618C7DC-3403-45E8-A624-D1D434A9BD8D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0FED67-5AF0-4A49-910D-66F7EEF74D13}" srcId="{D6007324-D76B-42C2-BC10-68F4315E8519}" destId="{6740A759-090D-4156-91F5-A1E756723252}" srcOrd="2" destOrd="0" parTransId="{C19E54F5-51D6-475C-BD0C-95D6FBBE2504}" sibTransId="{1C52606A-F26E-46EE-BD4C-50E4FC348F22}"/>
    <dgm:cxn modelId="{154E9FDC-1719-44F1-A0FC-5613D043C8AB}" type="presOf" srcId="{6740A759-090D-4156-91F5-A1E756723252}" destId="{99A43188-ABE2-4C33-BA60-637E27F47EE7}" srcOrd="0" destOrd="2" presId="urn:microsoft.com/office/officeart/2005/8/layout/chevron1"/>
    <dgm:cxn modelId="{5F381CA9-2A15-46EF-8120-0EB4EBA2A79A}" type="presOf" srcId="{3618C7DC-3403-45E8-A624-D1D434A9BD8D}" destId="{FA25F473-453C-4B34-8B79-C8CD700EF86F}" srcOrd="0" destOrd="0" presId="urn:microsoft.com/office/officeart/2005/8/layout/chevron1"/>
    <dgm:cxn modelId="{7B309B7B-EC02-46AE-B2EF-8AE847DC080C}" type="presOf" srcId="{D500E3C8-0124-48E1-90CC-F47A93D9DB03}" destId="{99A43188-ABE2-4C33-BA60-637E27F47EE7}" srcOrd="0" destOrd="0" presId="urn:microsoft.com/office/officeart/2005/8/layout/chevron1"/>
    <dgm:cxn modelId="{DE3A6350-569A-42D6-B859-BF61D0F4884B}" type="presOf" srcId="{7CE07DD2-9B91-4A3E-AE4E-352CC5132D13}" destId="{E12812B9-3790-43C9-A3E1-D2488327DA2C}" srcOrd="0" destOrd="0" presId="urn:microsoft.com/office/officeart/2005/8/layout/chevron1"/>
    <dgm:cxn modelId="{4883D1E5-3262-4A36-9BAE-436AFF15E6F0}" type="presOf" srcId="{C7DC53F6-90C9-4CF2-8B40-62A7FD53E91C}" destId="{4B4689A9-38E6-45D4-A233-A648A2CFC4DE}" srcOrd="0" destOrd="0" presId="urn:microsoft.com/office/officeart/2005/8/layout/chevron1"/>
    <dgm:cxn modelId="{1D9AE80F-2F71-4FAD-9AE7-68DA82E74F61}" type="presOf" srcId="{D6007324-D76B-42C2-BC10-68F4315E8519}" destId="{88F70FD0-F9C7-4482-B24E-E31D227386BC}" srcOrd="0" destOrd="0" presId="urn:microsoft.com/office/officeart/2005/8/layout/chevron1"/>
    <dgm:cxn modelId="{2C8ED0DF-CBEF-4429-BB7B-FA66F81CE3AA}" type="presOf" srcId="{C444706A-0C33-4D89-BEFB-3BAFCCD0F44E}" destId="{BF6023AA-948B-48A8-82CC-F2AE99156047}" srcOrd="0" destOrd="0" presId="urn:microsoft.com/office/officeart/2005/8/layout/chevron1"/>
    <dgm:cxn modelId="{A85B5BC6-10FE-4F1C-8ACF-C282DD08FC21}" srcId="{7CE07DD2-9B91-4A3E-AE4E-352CC5132D13}" destId="{2426D496-7C1A-4B8E-B52C-515C67126717}" srcOrd="1" destOrd="0" parTransId="{CF83CCB0-FF7E-4C07-B707-978CE64DE8FE}" sibTransId="{F39B66FA-0EAE-46BF-96B6-730FB7D7D495}"/>
    <dgm:cxn modelId="{A8B85AFF-4374-4927-A9E5-E25390A8B273}" srcId="{7CE07DD2-9B91-4A3E-AE4E-352CC5132D13}" destId="{D6007324-D76B-42C2-BC10-68F4315E8519}" srcOrd="0" destOrd="0" parTransId="{8B6BB554-873D-4EE8-A21A-2AF93164C2DC}" sibTransId="{CCB4436E-2C94-4245-AB92-FC7E9527580C}"/>
    <dgm:cxn modelId="{AD2CB2D7-66A3-4B0D-AEF9-C79EC5742EA0}" srcId="{D6007324-D76B-42C2-BC10-68F4315E8519}" destId="{AC276495-AEEE-429F-90DD-C9A4D7C84B72}" srcOrd="1" destOrd="0" parTransId="{12B8EE5B-8F9F-45D4-A26C-4FFF5349D3F0}" sibTransId="{4346DB98-2F41-4B0F-AD7F-8E714070F1BD}"/>
    <dgm:cxn modelId="{EF5865C9-377C-42CF-8396-54B5EFBCD843}" type="presOf" srcId="{2426D496-7C1A-4B8E-B52C-515C67126717}" destId="{F1466F83-41BB-4DFC-9C78-155EDD4E4A5A}" srcOrd="0" destOrd="0" presId="urn:microsoft.com/office/officeart/2005/8/layout/chevron1"/>
    <dgm:cxn modelId="{BA01D7E3-90B6-40ED-8D4F-62D123CFD756}" srcId="{7CE07DD2-9B91-4A3E-AE4E-352CC5132D13}" destId="{3618C7DC-3403-45E8-A624-D1D434A9BD8D}" srcOrd="2" destOrd="0" parTransId="{3B68B045-F6C2-46BB-9F20-E962B1580202}" sibTransId="{A10913D4-97AC-4048-92D4-7301D5CDA959}"/>
    <dgm:cxn modelId="{0C5626FA-8DC0-436C-8D6D-72FF0F8E4185}" type="presOf" srcId="{AC276495-AEEE-429F-90DD-C9A4D7C84B72}" destId="{99A43188-ABE2-4C33-BA60-637E27F47EE7}" srcOrd="0" destOrd="1" presId="urn:microsoft.com/office/officeart/2005/8/layout/chevron1"/>
    <dgm:cxn modelId="{FD88E629-1E78-43DB-9A1F-2DD3DB725836}" srcId="{3618C7DC-3403-45E8-A624-D1D434A9BD8D}" destId="{C444706A-0C33-4D89-BEFB-3BAFCCD0F44E}" srcOrd="0" destOrd="0" parTransId="{C607D101-A1A6-43A5-B543-8C42BC14F233}" sibTransId="{D2A4CABF-33DA-40C7-9735-2DA662981AF6}"/>
    <dgm:cxn modelId="{D8DE76FF-5FD6-4F71-BF50-DB3B91AA1D99}" srcId="{D6007324-D76B-42C2-BC10-68F4315E8519}" destId="{D500E3C8-0124-48E1-90CC-F47A93D9DB03}" srcOrd="0" destOrd="0" parTransId="{7FB81AE1-2BD1-4B14-8FB6-9F5BABE466EF}" sibTransId="{BCF35631-914E-4C4A-9471-758D6224B3DA}"/>
    <dgm:cxn modelId="{F2ED74E4-9C65-4CDA-96D0-B93C5EBF24BB}" srcId="{2426D496-7C1A-4B8E-B52C-515C67126717}" destId="{C7DC53F6-90C9-4CF2-8B40-62A7FD53E91C}" srcOrd="0" destOrd="0" parTransId="{5128A21D-AAAE-463B-9E77-DDEE9AD4FD34}" sibTransId="{78A36F66-8E29-498A-97B1-694CD5608639}"/>
    <dgm:cxn modelId="{30BD124F-3F2C-45CC-97E5-F6ECE61B1BB4}" type="presParOf" srcId="{E12812B9-3790-43C9-A3E1-D2488327DA2C}" destId="{D31F7690-7007-4BCB-9412-86664AAAA72F}" srcOrd="0" destOrd="0" presId="urn:microsoft.com/office/officeart/2005/8/layout/chevron1"/>
    <dgm:cxn modelId="{93E51858-7C35-4748-A670-1BBF4EDC789A}" type="presParOf" srcId="{D31F7690-7007-4BCB-9412-86664AAAA72F}" destId="{88F70FD0-F9C7-4482-B24E-E31D227386BC}" srcOrd="0" destOrd="0" presId="urn:microsoft.com/office/officeart/2005/8/layout/chevron1"/>
    <dgm:cxn modelId="{8A5FDC49-9B5D-4060-9FE4-B241D22E16A0}" type="presParOf" srcId="{D31F7690-7007-4BCB-9412-86664AAAA72F}" destId="{99A43188-ABE2-4C33-BA60-637E27F47EE7}" srcOrd="1" destOrd="0" presId="urn:microsoft.com/office/officeart/2005/8/layout/chevron1"/>
    <dgm:cxn modelId="{09318CA3-7B21-4691-9982-B342DB2CCAB5}" type="presParOf" srcId="{E12812B9-3790-43C9-A3E1-D2488327DA2C}" destId="{90D389AD-5049-41BA-8B1D-2A74685B075B}" srcOrd="1" destOrd="0" presId="urn:microsoft.com/office/officeart/2005/8/layout/chevron1"/>
    <dgm:cxn modelId="{B3935EBF-289E-4564-944C-992995CC7E82}" type="presParOf" srcId="{E12812B9-3790-43C9-A3E1-D2488327DA2C}" destId="{B39D2529-066A-4C34-BAA4-8EADDFA0EA46}" srcOrd="2" destOrd="0" presId="urn:microsoft.com/office/officeart/2005/8/layout/chevron1"/>
    <dgm:cxn modelId="{268AB325-DA5F-49EC-82F8-BE4AE027DE45}" type="presParOf" srcId="{B39D2529-066A-4C34-BAA4-8EADDFA0EA46}" destId="{F1466F83-41BB-4DFC-9C78-155EDD4E4A5A}" srcOrd="0" destOrd="0" presId="urn:microsoft.com/office/officeart/2005/8/layout/chevron1"/>
    <dgm:cxn modelId="{763CF908-B5FC-4B43-8053-0AAF3F1B4CB9}" type="presParOf" srcId="{B39D2529-066A-4C34-BAA4-8EADDFA0EA46}" destId="{4B4689A9-38E6-45D4-A233-A648A2CFC4DE}" srcOrd="1" destOrd="0" presId="urn:microsoft.com/office/officeart/2005/8/layout/chevron1"/>
    <dgm:cxn modelId="{CCEDDFC2-DE86-455F-9FAB-F144C104BE5E}" type="presParOf" srcId="{E12812B9-3790-43C9-A3E1-D2488327DA2C}" destId="{11EBDBC4-6395-46AC-99E2-8B00780D1825}" srcOrd="3" destOrd="0" presId="urn:microsoft.com/office/officeart/2005/8/layout/chevron1"/>
    <dgm:cxn modelId="{6561C631-A0FF-4E56-B5A8-4CF0348DB953}" type="presParOf" srcId="{E12812B9-3790-43C9-A3E1-D2488327DA2C}" destId="{8E7AC9B5-B6C9-4F52-8B98-B6D8CAC774EE}" srcOrd="4" destOrd="0" presId="urn:microsoft.com/office/officeart/2005/8/layout/chevron1"/>
    <dgm:cxn modelId="{192D33E4-4869-4C69-A6C7-C644552E834C}" type="presParOf" srcId="{8E7AC9B5-B6C9-4F52-8B98-B6D8CAC774EE}" destId="{FA25F473-453C-4B34-8B79-C8CD700EF86F}" srcOrd="0" destOrd="0" presId="urn:microsoft.com/office/officeart/2005/8/layout/chevron1"/>
    <dgm:cxn modelId="{A1B85FFF-2BA3-43D5-A00C-0F4424F9C0F9}" type="presParOf" srcId="{8E7AC9B5-B6C9-4F52-8B98-B6D8CAC774EE}" destId="{BF6023AA-948B-48A8-82CC-F2AE9915604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2EA705-BC45-4F5B-AD7D-EC79B074FE7E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519803-163B-48DA-89A7-5740EB152D00}" type="pres">
      <dgm:prSet presAssocID="{7A2EA705-BC45-4F5B-AD7D-EC79B074F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A6D75B28-EE35-4E68-A459-19DD53B4EC1C}" type="presOf" srcId="{7A2EA705-BC45-4F5B-AD7D-EC79B074FE7E}" destId="{CC519803-163B-48DA-89A7-5740EB152D0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E07DD2-9B91-4A3E-AE4E-352CC5132D13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6007324-D76B-42C2-BC10-68F4315E8519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Legal foundations of  rights to care for older persons</a:t>
          </a:r>
          <a:endParaRPr lang="en-GB" b="1" dirty="0">
            <a:latin typeface="+mn-lt"/>
          </a:endParaRPr>
        </a:p>
      </dgm:t>
    </dgm:pt>
    <dgm:pt modelId="{8B6BB554-873D-4EE8-A21A-2AF93164C2DC}" type="parTrans" cxnId="{A8B85AFF-4374-4927-A9E5-E25390A8B273}">
      <dgm:prSet/>
      <dgm:spPr/>
      <dgm:t>
        <a:bodyPr/>
        <a:lstStyle/>
        <a:p>
          <a:endParaRPr lang="en-GB"/>
        </a:p>
      </dgm:t>
    </dgm:pt>
    <dgm:pt modelId="{CCB4436E-2C94-4245-AB92-FC7E9527580C}" type="sibTrans" cxnId="{A8B85AFF-4374-4927-A9E5-E25390A8B273}">
      <dgm:prSet/>
      <dgm:spPr/>
      <dgm:t>
        <a:bodyPr/>
        <a:lstStyle/>
        <a:p>
          <a:endParaRPr lang="en-GB"/>
        </a:p>
      </dgm:t>
    </dgm:pt>
    <dgm:pt modelId="{D500E3C8-0124-48E1-90CC-F47A93D9DB03}">
      <dgm:prSet phldrT="[Text]" custT="1"/>
      <dgm:spPr/>
      <dgm:t>
        <a:bodyPr/>
        <a:lstStyle/>
        <a:p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7FB81AE1-2BD1-4B14-8FB6-9F5BABE466EF}" type="parTrans" cxnId="{D8DE76FF-5FD6-4F71-BF50-DB3B91AA1D99}">
      <dgm:prSet/>
      <dgm:spPr/>
      <dgm:t>
        <a:bodyPr/>
        <a:lstStyle/>
        <a:p>
          <a:endParaRPr lang="en-GB"/>
        </a:p>
      </dgm:t>
    </dgm:pt>
    <dgm:pt modelId="{BCF35631-914E-4C4A-9471-758D6224B3DA}" type="sibTrans" cxnId="{D8DE76FF-5FD6-4F71-BF50-DB3B91AA1D99}">
      <dgm:prSet/>
      <dgm:spPr/>
      <dgm:t>
        <a:bodyPr/>
        <a:lstStyle/>
        <a:p>
          <a:endParaRPr lang="en-GB"/>
        </a:p>
      </dgm:t>
    </dgm:pt>
    <dgm:pt modelId="{2426D496-7C1A-4B8E-B52C-515C67126717}">
      <dgm:prSet phldrT="[Text]"/>
      <dgm:spPr/>
      <dgm:t>
        <a:bodyPr/>
        <a:lstStyle/>
        <a:p>
          <a:r>
            <a:rPr lang="en-GB" b="1" dirty="0" smtClean="0">
              <a:latin typeface="+mn-lt"/>
            </a:rPr>
            <a:t>What are the  deficits in LTC coverage and access?</a:t>
          </a:r>
          <a:endParaRPr lang="en-GB" b="1" dirty="0">
            <a:latin typeface="+mn-lt"/>
          </a:endParaRPr>
        </a:p>
      </dgm:t>
    </dgm:pt>
    <dgm:pt modelId="{CF83CCB0-FF7E-4C07-B707-978CE64DE8FE}" type="parTrans" cxnId="{A85B5BC6-10FE-4F1C-8ACF-C282DD08FC21}">
      <dgm:prSet/>
      <dgm:spPr/>
      <dgm:t>
        <a:bodyPr/>
        <a:lstStyle/>
        <a:p>
          <a:endParaRPr lang="en-GB"/>
        </a:p>
      </dgm:t>
    </dgm:pt>
    <dgm:pt modelId="{F39B66FA-0EAE-46BF-96B6-730FB7D7D495}" type="sibTrans" cxnId="{A85B5BC6-10FE-4F1C-8ACF-C282DD08FC21}">
      <dgm:prSet/>
      <dgm:spPr/>
      <dgm:t>
        <a:bodyPr/>
        <a:lstStyle/>
        <a:p>
          <a:endParaRPr lang="en-GB"/>
        </a:p>
      </dgm:t>
    </dgm:pt>
    <dgm:pt modelId="{3618C7DC-3403-45E8-A624-D1D434A9BD8D}">
      <dgm:prSet phldrT="[Text]"/>
      <dgm:spPr>
        <a:solidFill>
          <a:srgbClr val="C00000"/>
        </a:solidFill>
      </dgm:spPr>
      <dgm:t>
        <a:bodyPr/>
        <a:lstStyle/>
        <a:p>
          <a:r>
            <a:rPr lang="en-GB" b="1" dirty="0" smtClean="0">
              <a:latin typeface="+mn-lt"/>
            </a:rPr>
            <a:t>Addressing the deficits</a:t>
          </a:r>
          <a:endParaRPr lang="en-GB" b="1" dirty="0">
            <a:latin typeface="+mn-lt"/>
          </a:endParaRPr>
        </a:p>
      </dgm:t>
    </dgm:pt>
    <dgm:pt modelId="{3B68B045-F6C2-46BB-9F20-E962B1580202}" type="parTrans" cxnId="{BA01D7E3-90B6-40ED-8D4F-62D123CFD756}">
      <dgm:prSet/>
      <dgm:spPr/>
      <dgm:t>
        <a:bodyPr/>
        <a:lstStyle/>
        <a:p>
          <a:endParaRPr lang="en-GB"/>
        </a:p>
      </dgm:t>
    </dgm:pt>
    <dgm:pt modelId="{A10913D4-97AC-4048-92D4-7301D5CDA959}" type="sibTrans" cxnId="{BA01D7E3-90B6-40ED-8D4F-62D123CFD756}">
      <dgm:prSet/>
      <dgm:spPr/>
      <dgm:t>
        <a:bodyPr/>
        <a:lstStyle/>
        <a:p>
          <a:endParaRPr lang="en-GB"/>
        </a:p>
      </dgm:t>
    </dgm:pt>
    <dgm:pt modelId="{C444706A-0C33-4D89-BEFB-3BAFCCD0F44E}">
      <dgm:prSet phldrT="[Text]" custT="1"/>
      <dgm:spPr/>
      <dgm:t>
        <a:bodyPr/>
        <a:lstStyle/>
        <a:p>
          <a:pPr algn="l"/>
          <a:endParaRPr lang="en-GB" sz="1400" b="0" dirty="0">
            <a:solidFill>
              <a:srgbClr val="545A70"/>
            </a:solidFill>
          </a:endParaRPr>
        </a:p>
      </dgm:t>
    </dgm:pt>
    <dgm:pt modelId="{C607D101-A1A6-43A5-B543-8C42BC14F233}" type="parTrans" cxnId="{FD88E629-1E78-43DB-9A1F-2DD3DB725836}">
      <dgm:prSet/>
      <dgm:spPr/>
      <dgm:t>
        <a:bodyPr/>
        <a:lstStyle/>
        <a:p>
          <a:endParaRPr lang="en-GB"/>
        </a:p>
      </dgm:t>
    </dgm:pt>
    <dgm:pt modelId="{D2A4CABF-33DA-40C7-9735-2DA662981AF6}" type="sibTrans" cxnId="{FD88E629-1E78-43DB-9A1F-2DD3DB725836}">
      <dgm:prSet/>
      <dgm:spPr/>
      <dgm:t>
        <a:bodyPr/>
        <a:lstStyle/>
        <a:p>
          <a:endParaRPr lang="en-GB"/>
        </a:p>
      </dgm:t>
    </dgm:pt>
    <dgm:pt modelId="{C7DC53F6-90C9-4CF2-8B40-62A7FD53E91C}">
      <dgm:prSet phldrT="[Text]" custT="1"/>
      <dgm:spPr/>
      <dgm:t>
        <a:bodyPr/>
        <a:lstStyle/>
        <a:p>
          <a:pPr algn="l"/>
          <a:endParaRPr lang="en-GB" sz="1400" dirty="0">
            <a:solidFill>
              <a:srgbClr val="545A70"/>
            </a:solidFill>
            <a:latin typeface="+mn-lt"/>
          </a:endParaRPr>
        </a:p>
      </dgm:t>
    </dgm:pt>
    <dgm:pt modelId="{5128A21D-AAAE-463B-9E77-DDEE9AD4FD34}" type="parTrans" cxnId="{F2ED74E4-9C65-4CDA-96D0-B93C5EBF24BB}">
      <dgm:prSet/>
      <dgm:spPr/>
      <dgm:t>
        <a:bodyPr/>
        <a:lstStyle/>
        <a:p>
          <a:endParaRPr lang="en-GB"/>
        </a:p>
      </dgm:t>
    </dgm:pt>
    <dgm:pt modelId="{78A36F66-8E29-498A-97B1-694CD5608639}" type="sibTrans" cxnId="{F2ED74E4-9C65-4CDA-96D0-B93C5EBF24BB}">
      <dgm:prSet/>
      <dgm:spPr/>
      <dgm:t>
        <a:bodyPr/>
        <a:lstStyle/>
        <a:p>
          <a:endParaRPr lang="en-GB"/>
        </a:p>
      </dgm:t>
    </dgm:pt>
    <dgm:pt modelId="{6740A759-090D-4156-91F5-A1E75672325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C19E54F5-51D6-475C-BD0C-95D6FBBE2504}" type="parTrans" cxnId="{A50FED67-5AF0-4A49-910D-66F7EEF74D13}">
      <dgm:prSet/>
      <dgm:spPr/>
      <dgm:t>
        <a:bodyPr/>
        <a:lstStyle/>
        <a:p>
          <a:endParaRPr lang="en-GB"/>
        </a:p>
      </dgm:t>
    </dgm:pt>
    <dgm:pt modelId="{1C52606A-F26E-46EE-BD4C-50E4FC348F22}" type="sibTrans" cxnId="{A50FED67-5AF0-4A49-910D-66F7EEF74D13}">
      <dgm:prSet/>
      <dgm:spPr/>
      <dgm:t>
        <a:bodyPr/>
        <a:lstStyle/>
        <a:p>
          <a:endParaRPr lang="en-GB"/>
        </a:p>
      </dgm:t>
    </dgm:pt>
    <dgm:pt modelId="{AC276495-AEEE-429F-90DD-C9A4D7C84B72}">
      <dgm:prSet phldrT="[Text]"/>
      <dgm:spPr/>
      <dgm:t>
        <a:bodyPr/>
        <a:lstStyle/>
        <a:p>
          <a:endParaRPr lang="en-GB" sz="1100" dirty="0">
            <a:solidFill>
              <a:srgbClr val="545A70"/>
            </a:solidFill>
            <a:latin typeface="+mn-lt"/>
          </a:endParaRPr>
        </a:p>
      </dgm:t>
    </dgm:pt>
    <dgm:pt modelId="{12B8EE5B-8F9F-45D4-A26C-4FFF5349D3F0}" type="parTrans" cxnId="{AD2CB2D7-66A3-4B0D-AEF9-C79EC5742EA0}">
      <dgm:prSet/>
      <dgm:spPr/>
      <dgm:t>
        <a:bodyPr/>
        <a:lstStyle/>
        <a:p>
          <a:endParaRPr lang="en-GB"/>
        </a:p>
      </dgm:t>
    </dgm:pt>
    <dgm:pt modelId="{4346DB98-2F41-4B0F-AD7F-8E714070F1BD}" type="sibTrans" cxnId="{AD2CB2D7-66A3-4B0D-AEF9-C79EC5742EA0}">
      <dgm:prSet/>
      <dgm:spPr/>
      <dgm:t>
        <a:bodyPr/>
        <a:lstStyle/>
        <a:p>
          <a:endParaRPr lang="en-GB"/>
        </a:p>
      </dgm:t>
    </dgm:pt>
    <dgm:pt modelId="{E12812B9-3790-43C9-A3E1-D2488327DA2C}" type="pres">
      <dgm:prSet presAssocID="{7CE07DD2-9B91-4A3E-AE4E-352CC5132D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1F7690-7007-4BCB-9412-86664AAAA72F}" type="pres">
      <dgm:prSet presAssocID="{D6007324-D76B-42C2-BC10-68F4315E8519}" presName="composite" presStyleCnt="0"/>
      <dgm:spPr/>
      <dgm:t>
        <a:bodyPr/>
        <a:lstStyle/>
        <a:p>
          <a:endParaRPr lang="en-GB"/>
        </a:p>
      </dgm:t>
    </dgm:pt>
    <dgm:pt modelId="{88F70FD0-F9C7-4482-B24E-E31D227386BC}" type="pres">
      <dgm:prSet presAssocID="{D6007324-D76B-42C2-BC10-68F4315E851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A43188-ABE2-4C33-BA60-637E27F47EE7}" type="pres">
      <dgm:prSet presAssocID="{D6007324-D76B-42C2-BC10-68F4315E8519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D389AD-5049-41BA-8B1D-2A74685B075B}" type="pres">
      <dgm:prSet presAssocID="{CCB4436E-2C94-4245-AB92-FC7E9527580C}" presName="space" presStyleCnt="0"/>
      <dgm:spPr/>
      <dgm:t>
        <a:bodyPr/>
        <a:lstStyle/>
        <a:p>
          <a:endParaRPr lang="en-GB"/>
        </a:p>
      </dgm:t>
    </dgm:pt>
    <dgm:pt modelId="{B39D2529-066A-4C34-BAA4-8EADDFA0EA46}" type="pres">
      <dgm:prSet presAssocID="{2426D496-7C1A-4B8E-B52C-515C67126717}" presName="composite" presStyleCnt="0"/>
      <dgm:spPr/>
      <dgm:t>
        <a:bodyPr/>
        <a:lstStyle/>
        <a:p>
          <a:endParaRPr lang="en-GB"/>
        </a:p>
      </dgm:t>
    </dgm:pt>
    <dgm:pt modelId="{F1466F83-41BB-4DFC-9C78-155EDD4E4A5A}" type="pres">
      <dgm:prSet presAssocID="{2426D496-7C1A-4B8E-B52C-515C6712671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4689A9-38E6-45D4-A233-A648A2CFC4DE}" type="pres">
      <dgm:prSet presAssocID="{2426D496-7C1A-4B8E-B52C-515C67126717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BDBC4-6395-46AC-99E2-8B00780D1825}" type="pres">
      <dgm:prSet presAssocID="{F39B66FA-0EAE-46BF-96B6-730FB7D7D495}" presName="space" presStyleCnt="0"/>
      <dgm:spPr/>
      <dgm:t>
        <a:bodyPr/>
        <a:lstStyle/>
        <a:p>
          <a:endParaRPr lang="en-GB"/>
        </a:p>
      </dgm:t>
    </dgm:pt>
    <dgm:pt modelId="{8E7AC9B5-B6C9-4F52-8B98-B6D8CAC774EE}" type="pres">
      <dgm:prSet presAssocID="{3618C7DC-3403-45E8-A624-D1D434A9BD8D}" presName="composite" presStyleCnt="0"/>
      <dgm:spPr/>
      <dgm:t>
        <a:bodyPr/>
        <a:lstStyle/>
        <a:p>
          <a:endParaRPr lang="en-GB"/>
        </a:p>
      </dgm:t>
    </dgm:pt>
    <dgm:pt modelId="{FA25F473-453C-4B34-8B79-C8CD700EF86F}" type="pres">
      <dgm:prSet presAssocID="{3618C7DC-3403-45E8-A624-D1D434A9BD8D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6023AA-948B-48A8-82CC-F2AE99156047}" type="pres">
      <dgm:prSet presAssocID="{3618C7DC-3403-45E8-A624-D1D434A9BD8D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0FED67-5AF0-4A49-910D-66F7EEF74D13}" srcId="{D6007324-D76B-42C2-BC10-68F4315E8519}" destId="{6740A759-090D-4156-91F5-A1E756723252}" srcOrd="2" destOrd="0" parTransId="{C19E54F5-51D6-475C-BD0C-95D6FBBE2504}" sibTransId="{1C52606A-F26E-46EE-BD4C-50E4FC348F22}"/>
    <dgm:cxn modelId="{1E337F79-D751-41DC-8DF6-FB849812731A}" type="presOf" srcId="{C7DC53F6-90C9-4CF2-8B40-62A7FD53E91C}" destId="{4B4689A9-38E6-45D4-A233-A648A2CFC4DE}" srcOrd="0" destOrd="0" presId="urn:microsoft.com/office/officeart/2005/8/layout/chevron1"/>
    <dgm:cxn modelId="{FAC96442-1EE3-4990-BA2C-82802D1F46F7}" type="presOf" srcId="{D6007324-D76B-42C2-BC10-68F4315E8519}" destId="{88F70FD0-F9C7-4482-B24E-E31D227386BC}" srcOrd="0" destOrd="0" presId="urn:microsoft.com/office/officeart/2005/8/layout/chevron1"/>
    <dgm:cxn modelId="{8F61B281-DD8F-4255-9F4E-293318154E6C}" type="presOf" srcId="{2426D496-7C1A-4B8E-B52C-515C67126717}" destId="{F1466F83-41BB-4DFC-9C78-155EDD4E4A5A}" srcOrd="0" destOrd="0" presId="urn:microsoft.com/office/officeart/2005/8/layout/chevron1"/>
    <dgm:cxn modelId="{25C869E9-4454-4050-85E0-7102A2019D6D}" type="presOf" srcId="{3618C7DC-3403-45E8-A624-D1D434A9BD8D}" destId="{FA25F473-453C-4B34-8B79-C8CD700EF86F}" srcOrd="0" destOrd="0" presId="urn:microsoft.com/office/officeart/2005/8/layout/chevron1"/>
    <dgm:cxn modelId="{67CBF2A5-5DED-4C38-8FDC-E7EDD4E46566}" type="presOf" srcId="{7CE07DD2-9B91-4A3E-AE4E-352CC5132D13}" destId="{E12812B9-3790-43C9-A3E1-D2488327DA2C}" srcOrd="0" destOrd="0" presId="urn:microsoft.com/office/officeart/2005/8/layout/chevron1"/>
    <dgm:cxn modelId="{72042709-F8C3-45E4-BAFA-DAD69DF1CD78}" type="presOf" srcId="{D500E3C8-0124-48E1-90CC-F47A93D9DB03}" destId="{99A43188-ABE2-4C33-BA60-637E27F47EE7}" srcOrd="0" destOrd="0" presId="urn:microsoft.com/office/officeart/2005/8/layout/chevron1"/>
    <dgm:cxn modelId="{A85B5BC6-10FE-4F1C-8ACF-C282DD08FC21}" srcId="{7CE07DD2-9B91-4A3E-AE4E-352CC5132D13}" destId="{2426D496-7C1A-4B8E-B52C-515C67126717}" srcOrd="1" destOrd="0" parTransId="{CF83CCB0-FF7E-4C07-B707-978CE64DE8FE}" sibTransId="{F39B66FA-0EAE-46BF-96B6-730FB7D7D495}"/>
    <dgm:cxn modelId="{65439CE9-0872-44B6-8616-BFE4D6431C98}" type="presOf" srcId="{C444706A-0C33-4D89-BEFB-3BAFCCD0F44E}" destId="{BF6023AA-948B-48A8-82CC-F2AE99156047}" srcOrd="0" destOrd="0" presId="urn:microsoft.com/office/officeart/2005/8/layout/chevron1"/>
    <dgm:cxn modelId="{A8B85AFF-4374-4927-A9E5-E25390A8B273}" srcId="{7CE07DD2-9B91-4A3E-AE4E-352CC5132D13}" destId="{D6007324-D76B-42C2-BC10-68F4315E8519}" srcOrd="0" destOrd="0" parTransId="{8B6BB554-873D-4EE8-A21A-2AF93164C2DC}" sibTransId="{CCB4436E-2C94-4245-AB92-FC7E9527580C}"/>
    <dgm:cxn modelId="{AD2CB2D7-66A3-4B0D-AEF9-C79EC5742EA0}" srcId="{D6007324-D76B-42C2-BC10-68F4315E8519}" destId="{AC276495-AEEE-429F-90DD-C9A4D7C84B72}" srcOrd="1" destOrd="0" parTransId="{12B8EE5B-8F9F-45D4-A26C-4FFF5349D3F0}" sibTransId="{4346DB98-2F41-4B0F-AD7F-8E714070F1BD}"/>
    <dgm:cxn modelId="{833A13C6-A011-470B-BB2D-8E65BE18194B}" type="presOf" srcId="{AC276495-AEEE-429F-90DD-C9A4D7C84B72}" destId="{99A43188-ABE2-4C33-BA60-637E27F47EE7}" srcOrd="0" destOrd="1" presId="urn:microsoft.com/office/officeart/2005/8/layout/chevron1"/>
    <dgm:cxn modelId="{BA01D7E3-90B6-40ED-8D4F-62D123CFD756}" srcId="{7CE07DD2-9B91-4A3E-AE4E-352CC5132D13}" destId="{3618C7DC-3403-45E8-A624-D1D434A9BD8D}" srcOrd="2" destOrd="0" parTransId="{3B68B045-F6C2-46BB-9F20-E962B1580202}" sibTransId="{A10913D4-97AC-4048-92D4-7301D5CDA959}"/>
    <dgm:cxn modelId="{FD88E629-1E78-43DB-9A1F-2DD3DB725836}" srcId="{3618C7DC-3403-45E8-A624-D1D434A9BD8D}" destId="{C444706A-0C33-4D89-BEFB-3BAFCCD0F44E}" srcOrd="0" destOrd="0" parTransId="{C607D101-A1A6-43A5-B543-8C42BC14F233}" sibTransId="{D2A4CABF-33DA-40C7-9735-2DA662981AF6}"/>
    <dgm:cxn modelId="{D8DE76FF-5FD6-4F71-BF50-DB3B91AA1D99}" srcId="{D6007324-D76B-42C2-BC10-68F4315E8519}" destId="{D500E3C8-0124-48E1-90CC-F47A93D9DB03}" srcOrd="0" destOrd="0" parTransId="{7FB81AE1-2BD1-4B14-8FB6-9F5BABE466EF}" sibTransId="{BCF35631-914E-4C4A-9471-758D6224B3DA}"/>
    <dgm:cxn modelId="{F2ED74E4-9C65-4CDA-96D0-B93C5EBF24BB}" srcId="{2426D496-7C1A-4B8E-B52C-515C67126717}" destId="{C7DC53F6-90C9-4CF2-8B40-62A7FD53E91C}" srcOrd="0" destOrd="0" parTransId="{5128A21D-AAAE-463B-9E77-DDEE9AD4FD34}" sibTransId="{78A36F66-8E29-498A-97B1-694CD5608639}"/>
    <dgm:cxn modelId="{C793CC78-9660-4B78-8F6D-5058FD50097F}" type="presOf" srcId="{6740A759-090D-4156-91F5-A1E756723252}" destId="{99A43188-ABE2-4C33-BA60-637E27F47EE7}" srcOrd="0" destOrd="2" presId="urn:microsoft.com/office/officeart/2005/8/layout/chevron1"/>
    <dgm:cxn modelId="{00A4F682-9C82-4D29-A929-B5BD4A37CAA9}" type="presParOf" srcId="{E12812B9-3790-43C9-A3E1-D2488327DA2C}" destId="{D31F7690-7007-4BCB-9412-86664AAAA72F}" srcOrd="0" destOrd="0" presId="urn:microsoft.com/office/officeart/2005/8/layout/chevron1"/>
    <dgm:cxn modelId="{31E227C3-8C87-46F0-B809-4583CF8EE082}" type="presParOf" srcId="{D31F7690-7007-4BCB-9412-86664AAAA72F}" destId="{88F70FD0-F9C7-4482-B24E-E31D227386BC}" srcOrd="0" destOrd="0" presId="urn:microsoft.com/office/officeart/2005/8/layout/chevron1"/>
    <dgm:cxn modelId="{DEE31CC9-B84D-494B-A7F8-D8E3A6034A46}" type="presParOf" srcId="{D31F7690-7007-4BCB-9412-86664AAAA72F}" destId="{99A43188-ABE2-4C33-BA60-637E27F47EE7}" srcOrd="1" destOrd="0" presId="urn:microsoft.com/office/officeart/2005/8/layout/chevron1"/>
    <dgm:cxn modelId="{8CD28522-2382-40D4-82E4-FD835D75932A}" type="presParOf" srcId="{E12812B9-3790-43C9-A3E1-D2488327DA2C}" destId="{90D389AD-5049-41BA-8B1D-2A74685B075B}" srcOrd="1" destOrd="0" presId="urn:microsoft.com/office/officeart/2005/8/layout/chevron1"/>
    <dgm:cxn modelId="{9D8A7E64-3219-4424-BDA0-A4EA487ABCA0}" type="presParOf" srcId="{E12812B9-3790-43C9-A3E1-D2488327DA2C}" destId="{B39D2529-066A-4C34-BAA4-8EADDFA0EA46}" srcOrd="2" destOrd="0" presId="urn:microsoft.com/office/officeart/2005/8/layout/chevron1"/>
    <dgm:cxn modelId="{F38D3D8B-62B6-4A15-96BA-1C59D35622E8}" type="presParOf" srcId="{B39D2529-066A-4C34-BAA4-8EADDFA0EA46}" destId="{F1466F83-41BB-4DFC-9C78-155EDD4E4A5A}" srcOrd="0" destOrd="0" presId="urn:microsoft.com/office/officeart/2005/8/layout/chevron1"/>
    <dgm:cxn modelId="{8DC63F1B-03B2-4282-A980-D0F47C35BBCC}" type="presParOf" srcId="{B39D2529-066A-4C34-BAA4-8EADDFA0EA46}" destId="{4B4689A9-38E6-45D4-A233-A648A2CFC4DE}" srcOrd="1" destOrd="0" presId="urn:microsoft.com/office/officeart/2005/8/layout/chevron1"/>
    <dgm:cxn modelId="{00EECE4E-21DB-4ED3-8F27-7A22F5FD8B90}" type="presParOf" srcId="{E12812B9-3790-43C9-A3E1-D2488327DA2C}" destId="{11EBDBC4-6395-46AC-99E2-8B00780D1825}" srcOrd="3" destOrd="0" presId="urn:microsoft.com/office/officeart/2005/8/layout/chevron1"/>
    <dgm:cxn modelId="{5940BCAD-9DFB-4A0F-8BE3-0555E22379CD}" type="presParOf" srcId="{E12812B9-3790-43C9-A3E1-D2488327DA2C}" destId="{8E7AC9B5-B6C9-4F52-8B98-B6D8CAC774EE}" srcOrd="4" destOrd="0" presId="urn:microsoft.com/office/officeart/2005/8/layout/chevron1"/>
    <dgm:cxn modelId="{080C83D1-6742-4A02-B471-5F37E08D6301}" type="presParOf" srcId="{8E7AC9B5-B6C9-4F52-8B98-B6D8CAC774EE}" destId="{FA25F473-453C-4B34-8B79-C8CD700EF86F}" srcOrd="0" destOrd="0" presId="urn:microsoft.com/office/officeart/2005/8/layout/chevron1"/>
    <dgm:cxn modelId="{D5DD21AA-6886-4745-8934-51E3D6B353C1}" type="presParOf" srcId="{8E7AC9B5-B6C9-4F52-8B98-B6D8CAC774EE}" destId="{BF6023AA-948B-48A8-82CC-F2AE9915604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72BBB5-042E-4F46-A61F-AC4D58C8416C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0F52D8-5F92-4B33-BE79-C6D2E4779EB0}">
      <dgm:prSet custT="1"/>
      <dgm:spPr>
        <a:xfrm>
          <a:off x="1971" y="571324"/>
          <a:ext cx="2566422" cy="2547262"/>
        </a:xfrm>
      </dgm:spPr>
      <dgm:t>
        <a:bodyPr/>
        <a:lstStyle/>
        <a:p>
          <a:pPr rtl="0"/>
          <a:r>
            <a:rPr lang="en-GB" sz="1600" b="1" noProof="0" dirty="0" smtClean="0"/>
            <a:t>Universal access to health care services</a:t>
          </a:r>
          <a:endParaRPr lang="en-GB" sz="1600" b="1" noProof="0" dirty="0"/>
        </a:p>
      </dgm:t>
    </dgm:pt>
    <dgm:pt modelId="{8D0AB64C-35AB-4CC1-9D8A-18633ECF9485}" type="parTrans" cxnId="{E4DF64B3-4E8C-4B35-BA58-ECB919CF890D}">
      <dgm:prSet/>
      <dgm:spPr/>
      <dgm:t>
        <a:bodyPr/>
        <a:lstStyle/>
        <a:p>
          <a:endParaRPr lang="en-GB"/>
        </a:p>
      </dgm:t>
    </dgm:pt>
    <dgm:pt modelId="{1D6F3C0E-A240-42BA-9A28-A47D31A7127F}" type="sibTrans" cxnId="{E4DF64B3-4E8C-4B35-BA58-ECB919CF890D}">
      <dgm:prSet/>
      <dgm:spPr/>
      <dgm:t>
        <a:bodyPr/>
        <a:lstStyle/>
        <a:p>
          <a:endParaRPr lang="en-GB"/>
        </a:p>
      </dgm:t>
    </dgm:pt>
    <dgm:pt modelId="{044E6CF7-4073-44C1-B194-AAB3752F8601}">
      <dgm:prSet/>
      <dgm:spPr>
        <a:xfrm>
          <a:off x="2148666" y="795637"/>
          <a:ext cx="2098636" cy="2098636"/>
        </a:xfrm>
        <a:solidFill>
          <a:schemeClr val="bg1">
            <a:alpha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GB" noProof="0" dirty="0" smtClean="0"/>
            <a:t>Basic income security at poverty level for children to access education, health, housing</a:t>
          </a:r>
        </a:p>
      </dgm:t>
    </dgm:pt>
    <dgm:pt modelId="{02FF860A-C126-478B-B8F7-E41B37976CFE}" type="parTrans" cxnId="{10E93A3F-248F-46F0-85C4-D662DD8172E0}">
      <dgm:prSet/>
      <dgm:spPr/>
      <dgm:t>
        <a:bodyPr/>
        <a:lstStyle/>
        <a:p>
          <a:endParaRPr lang="en-GB"/>
        </a:p>
      </dgm:t>
    </dgm:pt>
    <dgm:pt modelId="{A351CA62-E134-4EA4-B2B6-C1023D44575D}" type="sibTrans" cxnId="{10E93A3F-248F-46F0-85C4-D662DD8172E0}">
      <dgm:prSet/>
      <dgm:spPr/>
      <dgm:t>
        <a:bodyPr/>
        <a:lstStyle/>
        <a:p>
          <a:endParaRPr lang="en-GB"/>
        </a:p>
      </dgm:t>
    </dgm:pt>
    <dgm:pt modelId="{61D9252F-6C39-430A-9E83-8AD560E7357A}">
      <dgm:prSet/>
      <dgm:spPr>
        <a:xfrm>
          <a:off x="3827575" y="795637"/>
          <a:ext cx="2098636" cy="2098636"/>
        </a:xfrm>
        <a:solidFill>
          <a:schemeClr val="bg1">
            <a:alpha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GB" noProof="0" dirty="0" smtClean="0"/>
            <a:t>Basic income security for all in working age; </a:t>
          </a:r>
        </a:p>
        <a:p>
          <a:pPr rtl="0"/>
          <a:r>
            <a:rPr lang="en-GB" noProof="0" dirty="0" smtClean="0"/>
            <a:t>Social assistance for the poor and unemployed</a:t>
          </a:r>
          <a:endParaRPr lang="en-GB" noProof="0" dirty="0"/>
        </a:p>
      </dgm:t>
    </dgm:pt>
    <dgm:pt modelId="{56078810-2D10-4E4D-B2EF-16E547D66A54}" type="parTrans" cxnId="{815357AD-061F-48BB-BB53-130606F38AF1}">
      <dgm:prSet/>
      <dgm:spPr/>
      <dgm:t>
        <a:bodyPr/>
        <a:lstStyle/>
        <a:p>
          <a:endParaRPr lang="en-GB"/>
        </a:p>
      </dgm:t>
    </dgm:pt>
    <dgm:pt modelId="{3E0A11B3-4F0A-4194-8B40-5C325EAE3BDA}" type="sibTrans" cxnId="{815357AD-061F-48BB-BB53-130606F38AF1}">
      <dgm:prSet/>
      <dgm:spPr/>
      <dgm:t>
        <a:bodyPr/>
        <a:lstStyle/>
        <a:p>
          <a:endParaRPr lang="en-GB"/>
        </a:p>
      </dgm:t>
    </dgm:pt>
    <dgm:pt modelId="{5695DDED-54E8-4460-9BB4-95F764E00664}">
      <dgm:prSet custT="1"/>
      <dgm:spPr>
        <a:xfrm>
          <a:off x="5506485" y="795637"/>
          <a:ext cx="2098636" cy="2098636"/>
        </a:xfrm>
      </dgm:spPr>
      <dgm:t>
        <a:bodyPr/>
        <a:lstStyle/>
        <a:p>
          <a:pPr rtl="0"/>
          <a:r>
            <a:rPr lang="en-GB" sz="1600" b="1" noProof="0" dirty="0" smtClean="0"/>
            <a:t>Basic income security for those in old age securing access to needed services</a:t>
          </a:r>
          <a:endParaRPr lang="en-GB" sz="1600" b="1" noProof="0" dirty="0"/>
        </a:p>
      </dgm:t>
    </dgm:pt>
    <dgm:pt modelId="{6948263A-6DB3-43E9-B57B-A6E3344751F8}" type="parTrans" cxnId="{FD74F6C4-1CC0-4058-9B29-9169EE8A74F7}">
      <dgm:prSet/>
      <dgm:spPr/>
      <dgm:t>
        <a:bodyPr/>
        <a:lstStyle/>
        <a:p>
          <a:endParaRPr lang="en-GB"/>
        </a:p>
      </dgm:t>
    </dgm:pt>
    <dgm:pt modelId="{C3CE71FC-09E6-46BF-935E-C4383B027534}" type="sibTrans" cxnId="{FD74F6C4-1CC0-4058-9B29-9169EE8A74F7}">
      <dgm:prSet/>
      <dgm:spPr/>
      <dgm:t>
        <a:bodyPr/>
        <a:lstStyle/>
        <a:p>
          <a:endParaRPr lang="en-GB"/>
        </a:p>
      </dgm:t>
    </dgm:pt>
    <dgm:pt modelId="{E18FA5A9-BDEE-4867-AC0D-8CAD7AF9D24D}" type="pres">
      <dgm:prSet presAssocID="{4572BBB5-042E-4F46-A61F-AC4D58C841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0FBF3A-FB03-4A42-8A8C-180CCD44B1A5}" type="pres">
      <dgm:prSet presAssocID="{720F52D8-5F92-4B33-BE79-C6D2E4779EB0}" presName="Name5" presStyleLbl="vennNode1" presStyleIdx="0" presStyleCnt="4" custLinFactNeighborY="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9F972B-B1CA-48B8-B1C0-7C4D56DBD870}" type="pres">
      <dgm:prSet presAssocID="{1D6F3C0E-A240-42BA-9A28-A47D31A7127F}" presName="space" presStyleCnt="0"/>
      <dgm:spPr/>
      <dgm:t>
        <a:bodyPr/>
        <a:lstStyle/>
        <a:p>
          <a:endParaRPr lang="en-GB"/>
        </a:p>
      </dgm:t>
    </dgm:pt>
    <dgm:pt modelId="{A23AC7EC-D54A-4F77-B9B0-6042D6548E67}" type="pres">
      <dgm:prSet presAssocID="{044E6CF7-4073-44C1-B194-AAB3752F8601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110119-9A4A-4BC0-8631-FF8DE767CE8D}" type="pres">
      <dgm:prSet presAssocID="{A351CA62-E134-4EA4-B2B6-C1023D44575D}" presName="space" presStyleCnt="0"/>
      <dgm:spPr/>
      <dgm:t>
        <a:bodyPr/>
        <a:lstStyle/>
        <a:p>
          <a:endParaRPr lang="en-GB"/>
        </a:p>
      </dgm:t>
    </dgm:pt>
    <dgm:pt modelId="{3CA429C3-44FC-47BC-A4F4-AD681B52B826}" type="pres">
      <dgm:prSet presAssocID="{61D9252F-6C39-430A-9E83-8AD560E7357A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E68CC0-EF58-45A7-9C96-305A8213A4CF}" type="pres">
      <dgm:prSet presAssocID="{3E0A11B3-4F0A-4194-8B40-5C325EAE3BDA}" presName="space" presStyleCnt="0"/>
      <dgm:spPr/>
      <dgm:t>
        <a:bodyPr/>
        <a:lstStyle/>
        <a:p>
          <a:endParaRPr lang="en-GB"/>
        </a:p>
      </dgm:t>
    </dgm:pt>
    <dgm:pt modelId="{19A0DCF1-F69F-4473-9C59-A191CE4AB601}" type="pres">
      <dgm:prSet presAssocID="{5695DDED-54E8-4460-9BB4-95F764E0066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CAE55A-8FFF-47E3-BF38-C77DF82A6938}" type="presOf" srcId="{720F52D8-5F92-4B33-BE79-C6D2E4779EB0}" destId="{260FBF3A-FB03-4A42-8A8C-180CCD44B1A5}" srcOrd="0" destOrd="0" presId="urn:microsoft.com/office/officeart/2005/8/layout/venn3"/>
    <dgm:cxn modelId="{284C29EE-55DC-4C39-996C-DD3B0BF730C9}" type="presOf" srcId="{5695DDED-54E8-4460-9BB4-95F764E00664}" destId="{19A0DCF1-F69F-4473-9C59-A191CE4AB601}" srcOrd="0" destOrd="0" presId="urn:microsoft.com/office/officeart/2005/8/layout/venn3"/>
    <dgm:cxn modelId="{10E93A3F-248F-46F0-85C4-D662DD8172E0}" srcId="{4572BBB5-042E-4F46-A61F-AC4D58C8416C}" destId="{044E6CF7-4073-44C1-B194-AAB3752F8601}" srcOrd="1" destOrd="0" parTransId="{02FF860A-C126-478B-B8F7-E41B37976CFE}" sibTransId="{A351CA62-E134-4EA4-B2B6-C1023D44575D}"/>
    <dgm:cxn modelId="{D41DF2C2-0344-4903-BA2F-F131B553B246}" type="presOf" srcId="{4572BBB5-042E-4F46-A61F-AC4D58C8416C}" destId="{E18FA5A9-BDEE-4867-AC0D-8CAD7AF9D24D}" srcOrd="0" destOrd="0" presId="urn:microsoft.com/office/officeart/2005/8/layout/venn3"/>
    <dgm:cxn modelId="{768E06C3-759C-4534-A21E-DFF2033FBD7E}" type="presOf" srcId="{044E6CF7-4073-44C1-B194-AAB3752F8601}" destId="{A23AC7EC-D54A-4F77-B9B0-6042D6548E67}" srcOrd="0" destOrd="0" presId="urn:microsoft.com/office/officeart/2005/8/layout/venn3"/>
    <dgm:cxn modelId="{815357AD-061F-48BB-BB53-130606F38AF1}" srcId="{4572BBB5-042E-4F46-A61F-AC4D58C8416C}" destId="{61D9252F-6C39-430A-9E83-8AD560E7357A}" srcOrd="2" destOrd="0" parTransId="{56078810-2D10-4E4D-B2EF-16E547D66A54}" sibTransId="{3E0A11B3-4F0A-4194-8B40-5C325EAE3BDA}"/>
    <dgm:cxn modelId="{E4DF64B3-4E8C-4B35-BA58-ECB919CF890D}" srcId="{4572BBB5-042E-4F46-A61F-AC4D58C8416C}" destId="{720F52D8-5F92-4B33-BE79-C6D2E4779EB0}" srcOrd="0" destOrd="0" parTransId="{8D0AB64C-35AB-4CC1-9D8A-18633ECF9485}" sibTransId="{1D6F3C0E-A240-42BA-9A28-A47D31A7127F}"/>
    <dgm:cxn modelId="{41B44CCB-698F-4109-BA35-A055FD5DC169}" type="presOf" srcId="{61D9252F-6C39-430A-9E83-8AD560E7357A}" destId="{3CA429C3-44FC-47BC-A4F4-AD681B52B826}" srcOrd="0" destOrd="0" presId="urn:microsoft.com/office/officeart/2005/8/layout/venn3"/>
    <dgm:cxn modelId="{FD74F6C4-1CC0-4058-9B29-9169EE8A74F7}" srcId="{4572BBB5-042E-4F46-A61F-AC4D58C8416C}" destId="{5695DDED-54E8-4460-9BB4-95F764E00664}" srcOrd="3" destOrd="0" parTransId="{6948263A-6DB3-43E9-B57B-A6E3344751F8}" sibTransId="{C3CE71FC-09E6-46BF-935E-C4383B027534}"/>
    <dgm:cxn modelId="{9D89F96B-3578-4ACD-A457-C284C30CE564}" type="presParOf" srcId="{E18FA5A9-BDEE-4867-AC0D-8CAD7AF9D24D}" destId="{260FBF3A-FB03-4A42-8A8C-180CCD44B1A5}" srcOrd="0" destOrd="0" presId="urn:microsoft.com/office/officeart/2005/8/layout/venn3"/>
    <dgm:cxn modelId="{CB639AC9-2FFA-4734-B303-594B92B8263E}" type="presParOf" srcId="{E18FA5A9-BDEE-4867-AC0D-8CAD7AF9D24D}" destId="{889F972B-B1CA-48B8-B1C0-7C4D56DBD870}" srcOrd="1" destOrd="0" presId="urn:microsoft.com/office/officeart/2005/8/layout/venn3"/>
    <dgm:cxn modelId="{766CACE5-8981-4B0C-AB7A-0782FB306159}" type="presParOf" srcId="{E18FA5A9-BDEE-4867-AC0D-8CAD7AF9D24D}" destId="{A23AC7EC-D54A-4F77-B9B0-6042D6548E67}" srcOrd="2" destOrd="0" presId="urn:microsoft.com/office/officeart/2005/8/layout/venn3"/>
    <dgm:cxn modelId="{5668140B-6A02-4D22-A771-2B83A98E934E}" type="presParOf" srcId="{E18FA5A9-BDEE-4867-AC0D-8CAD7AF9D24D}" destId="{83110119-9A4A-4BC0-8631-FF8DE767CE8D}" srcOrd="3" destOrd="0" presId="urn:microsoft.com/office/officeart/2005/8/layout/venn3"/>
    <dgm:cxn modelId="{F7A864E2-E21C-4274-A6A9-FDC8E376354B}" type="presParOf" srcId="{E18FA5A9-BDEE-4867-AC0D-8CAD7AF9D24D}" destId="{3CA429C3-44FC-47BC-A4F4-AD681B52B826}" srcOrd="4" destOrd="0" presId="urn:microsoft.com/office/officeart/2005/8/layout/venn3"/>
    <dgm:cxn modelId="{E68F020F-57EE-4750-A2D6-08AFDDF2E039}" type="presParOf" srcId="{E18FA5A9-BDEE-4867-AC0D-8CAD7AF9D24D}" destId="{4AE68CC0-EF58-45A7-9C96-305A8213A4CF}" srcOrd="5" destOrd="0" presId="urn:microsoft.com/office/officeart/2005/8/layout/venn3"/>
    <dgm:cxn modelId="{A306C356-0280-40F1-B3E5-591B76254271}" type="presParOf" srcId="{E18FA5A9-BDEE-4867-AC0D-8CAD7AF9D24D}" destId="{19A0DCF1-F69F-4473-9C59-A191CE4AB60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59F44-2951-4E82-9B2B-8F18A967E2A7}">
      <dsp:nvSpPr>
        <dsp:cNvPr id="0" name=""/>
        <dsp:cNvSpPr/>
      </dsp:nvSpPr>
      <dsp:spPr>
        <a:xfrm>
          <a:off x="1869" y="23143"/>
          <a:ext cx="2185746" cy="106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Establish </a:t>
          </a: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LTC </a:t>
          </a: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as a right in its own</a:t>
          </a:r>
          <a:endParaRPr lang="en-US" sz="14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1869" y="23143"/>
        <a:ext cx="2185746" cy="1069200"/>
      </dsp:txXfrm>
    </dsp:sp>
    <dsp:sp modelId="{B6239A84-BF4F-4C9A-8F19-FC04E3797215}">
      <dsp:nvSpPr>
        <dsp:cNvPr id="0" name=""/>
        <dsp:cNvSpPr/>
      </dsp:nvSpPr>
      <dsp:spPr>
        <a:xfrm>
          <a:off x="2187616" y="23143"/>
          <a:ext cx="399975" cy="1069200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688CA-C89C-41CB-ABF1-0137B3603B87}">
      <dsp:nvSpPr>
        <dsp:cNvPr id="0" name=""/>
        <dsp:cNvSpPr/>
      </dsp:nvSpPr>
      <dsp:spPr>
        <a:xfrm>
          <a:off x="2751832" y="0"/>
          <a:ext cx="5439667" cy="106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Develop inclusive national </a:t>
          </a: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LTC </a:t>
          </a: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legislation for </a:t>
          </a:r>
          <a:r>
            <a:rPr lang="en-US" sz="1400" b="0" kern="1200" dirty="0" smtClean="0">
              <a:latin typeface="Calibri" panose="020F0502020204030204" pitchFamily="34" charset="0"/>
            </a:rPr>
            <a:t>older persons</a:t>
          </a:r>
          <a:endParaRPr lang="en-US" sz="1400" b="0" kern="1200" dirty="0">
            <a:latin typeface="Calibri" panose="020F0502020204030204" pitchFamily="34" charset="0"/>
          </a:endParaRPr>
        </a:p>
      </dsp:txBody>
      <dsp:txXfrm>
        <a:off x="2751832" y="0"/>
        <a:ext cx="5439667" cy="1069200"/>
      </dsp:txXfrm>
    </dsp:sp>
    <dsp:sp modelId="{91F3A86E-CC38-4083-AE31-B17DC724769F}">
      <dsp:nvSpPr>
        <dsp:cNvPr id="0" name=""/>
        <dsp:cNvSpPr/>
      </dsp:nvSpPr>
      <dsp:spPr>
        <a:xfrm>
          <a:off x="1869" y="1437099"/>
          <a:ext cx="2185746" cy="106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Implement legislation</a:t>
          </a:r>
          <a:endParaRPr lang="en-US" sz="1400" b="1" kern="1200" dirty="0">
            <a:solidFill>
              <a:srgbClr val="C00000"/>
            </a:solidFill>
            <a:latin typeface="Calibri" panose="020F0502020204030204" pitchFamily="34" charset="0"/>
          </a:endParaRPr>
        </a:p>
      </dsp:txBody>
      <dsp:txXfrm>
        <a:off x="1869" y="1437099"/>
        <a:ext cx="2185746" cy="1069200"/>
      </dsp:txXfrm>
    </dsp:sp>
    <dsp:sp modelId="{BB182BE3-AC15-4CD3-9AB0-8B37E3528CE0}">
      <dsp:nvSpPr>
        <dsp:cNvPr id="0" name=""/>
        <dsp:cNvSpPr/>
      </dsp:nvSpPr>
      <dsp:spPr>
        <a:xfrm>
          <a:off x="2187616" y="1286743"/>
          <a:ext cx="399975" cy="1369912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74AE6-F57B-49F6-9241-78967BD981A0}">
      <dsp:nvSpPr>
        <dsp:cNvPr id="0" name=""/>
        <dsp:cNvSpPr/>
      </dsp:nvSpPr>
      <dsp:spPr>
        <a:xfrm>
          <a:off x="2747582" y="1286743"/>
          <a:ext cx="5439667" cy="1369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Make quality </a:t>
          </a: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LTC </a:t>
          </a: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available: Increasing the number of skilled workers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Guarantee affordability and financial protection by minimizing out-of-pocket payments (OOP</a:t>
          </a:r>
          <a:r>
            <a:rPr lang="en-US" sz="12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)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Adjust benefits and eligibility rules to ensure effective access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Develop fiscal space through fair social protection financing mechanisms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747582" y="1286743"/>
        <a:ext cx="5439667" cy="1369912"/>
      </dsp:txXfrm>
    </dsp:sp>
    <dsp:sp modelId="{2280773B-587C-46A3-95EC-1EF1258889C8}">
      <dsp:nvSpPr>
        <dsp:cNvPr id="0" name=""/>
        <dsp:cNvSpPr/>
      </dsp:nvSpPr>
      <dsp:spPr>
        <a:xfrm>
          <a:off x="1869" y="2851056"/>
          <a:ext cx="2234787" cy="106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Consider living conditions of older persons</a:t>
          </a:r>
          <a:endParaRPr lang="en-US" sz="1400" b="0" kern="1200" dirty="0">
            <a:latin typeface="Calibri" panose="020F0502020204030204" pitchFamily="34" charset="0"/>
          </a:endParaRPr>
        </a:p>
      </dsp:txBody>
      <dsp:txXfrm>
        <a:off x="1869" y="2851056"/>
        <a:ext cx="2234787" cy="1069200"/>
      </dsp:txXfrm>
    </dsp:sp>
    <dsp:sp modelId="{0124FA3F-AFED-4C7E-9530-ECF966DA4720}">
      <dsp:nvSpPr>
        <dsp:cNvPr id="0" name=""/>
        <dsp:cNvSpPr/>
      </dsp:nvSpPr>
      <dsp:spPr>
        <a:xfrm>
          <a:off x="2236657" y="2851056"/>
          <a:ext cx="365977" cy="1069200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73C43-70E2-437E-B9B4-45540BAF3639}">
      <dsp:nvSpPr>
        <dsp:cNvPr id="0" name=""/>
        <dsp:cNvSpPr/>
      </dsp:nvSpPr>
      <dsp:spPr>
        <a:xfrm>
          <a:off x="2749026" y="2851056"/>
          <a:ext cx="5437148" cy="106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Calibri" panose="020F0502020204030204" pitchFamily="34" charset="0"/>
            </a:rPr>
            <a:t>Address old age poverty : Raise household income of older persons through social protection income support</a:t>
          </a:r>
          <a:endParaRPr lang="en-US" sz="1400" b="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latin typeface="Calibri" panose="020F0502020204030204" pitchFamily="34" charset="0"/>
            </a:rPr>
            <a:t>Address discrimination and exclusion from participatory processes</a:t>
          </a:r>
          <a:endParaRPr lang="en-US" sz="1400" b="0" kern="1200" dirty="0">
            <a:latin typeface="Calibri" panose="020F0502020204030204" pitchFamily="34" charset="0"/>
          </a:endParaRPr>
        </a:p>
      </dsp:txBody>
      <dsp:txXfrm>
        <a:off x="2749026" y="2851056"/>
        <a:ext cx="5437148" cy="1069200"/>
      </dsp:txXfrm>
    </dsp:sp>
    <dsp:sp modelId="{C3EE842A-E308-4236-B324-F3B6DF305B78}">
      <dsp:nvSpPr>
        <dsp:cNvPr id="0" name=""/>
        <dsp:cNvSpPr/>
      </dsp:nvSpPr>
      <dsp:spPr>
        <a:xfrm>
          <a:off x="1869" y="4114656"/>
          <a:ext cx="2254865" cy="106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latin typeface="Calibri" panose="020F0502020204030204" pitchFamily="34" charset="0"/>
            </a:rPr>
            <a:t>Address the socio-economic determinants of deficits</a:t>
          </a:r>
          <a:endParaRPr lang="en-US" sz="1400" b="0" kern="1200" dirty="0">
            <a:latin typeface="Calibri" panose="020F0502020204030204" pitchFamily="34" charset="0"/>
          </a:endParaRPr>
        </a:p>
      </dsp:txBody>
      <dsp:txXfrm>
        <a:off x="1869" y="4114656"/>
        <a:ext cx="2254865" cy="1069200"/>
      </dsp:txXfrm>
    </dsp:sp>
    <dsp:sp modelId="{BB4BDD40-340F-4157-A0E9-887E343D1BF1}">
      <dsp:nvSpPr>
        <dsp:cNvPr id="0" name=""/>
        <dsp:cNvSpPr/>
      </dsp:nvSpPr>
      <dsp:spPr>
        <a:xfrm>
          <a:off x="2256735" y="4114656"/>
          <a:ext cx="369577" cy="1069200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2DC07-AD71-4F35-8E7C-1AECDDF3FF79}">
      <dsp:nvSpPr>
        <dsp:cNvPr id="0" name=""/>
        <dsp:cNvSpPr/>
      </dsp:nvSpPr>
      <dsp:spPr>
        <a:xfrm>
          <a:off x="2774144" y="4114656"/>
          <a:ext cx="5415486" cy="106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Coordinate LTC, health, social</a:t>
          </a: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, economic, labour market and developmental policies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bg1"/>
              </a:solidFill>
              <a:latin typeface="Calibri" panose="020F0502020204030204" pitchFamily="34" charset="0"/>
            </a:rPr>
            <a:t>Set up enabling macro-economic frameworks for sufficient public funding</a:t>
          </a:r>
          <a:endParaRPr lang="en-US" sz="1400" b="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774144" y="4114656"/>
        <a:ext cx="5415486" cy="1069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0FD0-F9C7-4482-B24E-E31D227386BC}">
      <dsp:nvSpPr>
        <dsp:cNvPr id="0" name=""/>
        <dsp:cNvSpPr/>
      </dsp:nvSpPr>
      <dsp:spPr>
        <a:xfrm>
          <a:off x="3361" y="1465753"/>
          <a:ext cx="2427758" cy="880482"/>
        </a:xfrm>
        <a:prstGeom prst="chevron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Legal foundations of  rights to care for older persons</a:t>
          </a:r>
        </a:p>
      </dsp:txBody>
      <dsp:txXfrm>
        <a:off x="443602" y="1465753"/>
        <a:ext cx="1547276" cy="880482"/>
      </dsp:txXfrm>
    </dsp:sp>
    <dsp:sp modelId="{99A43188-ABE2-4C33-BA60-637E27F47EE7}">
      <dsp:nvSpPr>
        <dsp:cNvPr id="0" name=""/>
        <dsp:cNvSpPr/>
      </dsp:nvSpPr>
      <dsp:spPr>
        <a:xfrm>
          <a:off x="3361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</dsp:txBody>
      <dsp:txXfrm>
        <a:off x="3361" y="2456296"/>
        <a:ext cx="1942207" cy="573750"/>
      </dsp:txXfrm>
    </dsp:sp>
    <dsp:sp modelId="{F1466F83-41BB-4DFC-9C78-155EDD4E4A5A}">
      <dsp:nvSpPr>
        <dsp:cNvPr id="0" name=""/>
        <dsp:cNvSpPr/>
      </dsp:nvSpPr>
      <dsp:spPr>
        <a:xfrm>
          <a:off x="2215120" y="1465753"/>
          <a:ext cx="2427758" cy="880482"/>
        </a:xfrm>
        <a:prstGeom prst="chevron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What are the  deficits in LTC coverage and access?</a:t>
          </a:r>
          <a:endParaRPr lang="en-GB" sz="1500" b="1" kern="1200" dirty="0">
            <a:latin typeface="+mn-lt"/>
          </a:endParaRPr>
        </a:p>
      </dsp:txBody>
      <dsp:txXfrm>
        <a:off x="2655361" y="1465753"/>
        <a:ext cx="1547276" cy="880482"/>
      </dsp:txXfrm>
    </dsp:sp>
    <dsp:sp modelId="{4B4689A9-38E6-45D4-A233-A648A2CFC4DE}">
      <dsp:nvSpPr>
        <dsp:cNvPr id="0" name=""/>
        <dsp:cNvSpPr/>
      </dsp:nvSpPr>
      <dsp:spPr>
        <a:xfrm>
          <a:off x="2215120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</dsp:txBody>
      <dsp:txXfrm>
        <a:off x="2215120" y="2456296"/>
        <a:ext cx="1942207" cy="573750"/>
      </dsp:txXfrm>
    </dsp:sp>
    <dsp:sp modelId="{FA25F473-453C-4B34-8B79-C8CD700EF86F}">
      <dsp:nvSpPr>
        <dsp:cNvPr id="0" name=""/>
        <dsp:cNvSpPr/>
      </dsp:nvSpPr>
      <dsp:spPr>
        <a:xfrm>
          <a:off x="4426879" y="1465753"/>
          <a:ext cx="2427758" cy="880482"/>
        </a:xfrm>
        <a:prstGeom prst="chevron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Addressing the deficits</a:t>
          </a:r>
          <a:endParaRPr lang="en-GB" sz="1500" b="1" kern="1200" dirty="0">
            <a:latin typeface="+mn-lt"/>
          </a:endParaRPr>
        </a:p>
      </dsp:txBody>
      <dsp:txXfrm>
        <a:off x="4867120" y="1465753"/>
        <a:ext cx="1547276" cy="880482"/>
      </dsp:txXfrm>
    </dsp:sp>
    <dsp:sp modelId="{BF6023AA-948B-48A8-82CC-F2AE99156047}">
      <dsp:nvSpPr>
        <dsp:cNvPr id="0" name=""/>
        <dsp:cNvSpPr/>
      </dsp:nvSpPr>
      <dsp:spPr>
        <a:xfrm>
          <a:off x="4426879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b="0" kern="1200" dirty="0">
            <a:solidFill>
              <a:srgbClr val="545A70"/>
            </a:solidFill>
          </a:endParaRPr>
        </a:p>
      </dsp:txBody>
      <dsp:txXfrm>
        <a:off x="4426879" y="2456296"/>
        <a:ext cx="1942207" cy="573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5E7B0-393B-4519-B2B6-93374C9ECAD8}">
      <dsp:nvSpPr>
        <dsp:cNvPr id="0" name=""/>
        <dsp:cNvSpPr/>
      </dsp:nvSpPr>
      <dsp:spPr>
        <a:xfrm>
          <a:off x="0" y="2308"/>
          <a:ext cx="75166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7C329-335A-48B4-BEC4-B87F513D240F}">
      <dsp:nvSpPr>
        <dsp:cNvPr id="0" name=""/>
        <dsp:cNvSpPr/>
      </dsp:nvSpPr>
      <dsp:spPr>
        <a:xfrm>
          <a:off x="0" y="2308"/>
          <a:ext cx="1503331" cy="15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Human Rights</a:t>
          </a:r>
          <a:endParaRPr lang="en-GB" sz="1800" kern="1200" dirty="0"/>
        </a:p>
      </dsp:txBody>
      <dsp:txXfrm>
        <a:off x="0" y="2308"/>
        <a:ext cx="1503331" cy="1574499"/>
      </dsp:txXfrm>
    </dsp:sp>
    <dsp:sp modelId="{4CA64D45-03CD-4733-90E5-27089061778E}">
      <dsp:nvSpPr>
        <dsp:cNvPr id="0" name=""/>
        <dsp:cNvSpPr/>
      </dsp:nvSpPr>
      <dsp:spPr>
        <a:xfrm>
          <a:off x="1616081" y="38903"/>
          <a:ext cx="2893912" cy="7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Human Rights to Health</a:t>
          </a:r>
          <a:endParaRPr lang="en-GB" sz="1700" kern="1200" dirty="0"/>
        </a:p>
      </dsp:txBody>
      <dsp:txXfrm>
        <a:off x="1616081" y="38903"/>
        <a:ext cx="2893912" cy="731896"/>
      </dsp:txXfrm>
    </dsp:sp>
    <dsp:sp modelId="{3036960C-F745-4E3F-AA71-ECDDBDEB4B12}">
      <dsp:nvSpPr>
        <dsp:cNvPr id="0" name=""/>
        <dsp:cNvSpPr/>
      </dsp:nvSpPr>
      <dsp:spPr>
        <a:xfrm>
          <a:off x="1503331" y="770799"/>
          <a:ext cx="6013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FFB84-5280-45FA-A7E3-3CB9E3343A38}">
      <dsp:nvSpPr>
        <dsp:cNvPr id="0" name=""/>
        <dsp:cNvSpPr/>
      </dsp:nvSpPr>
      <dsp:spPr>
        <a:xfrm>
          <a:off x="1616081" y="807394"/>
          <a:ext cx="2893912" cy="7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Human Rights to Social Security </a:t>
          </a:r>
          <a:endParaRPr lang="en-GB" sz="1700" kern="1200" dirty="0"/>
        </a:p>
      </dsp:txBody>
      <dsp:txXfrm>
        <a:off x="1616081" y="807394"/>
        <a:ext cx="2893912" cy="731896"/>
      </dsp:txXfrm>
    </dsp:sp>
    <dsp:sp modelId="{CF08DB56-ECCA-4466-A70B-695A3A126331}">
      <dsp:nvSpPr>
        <dsp:cNvPr id="0" name=""/>
        <dsp:cNvSpPr/>
      </dsp:nvSpPr>
      <dsp:spPr>
        <a:xfrm>
          <a:off x="1503331" y="1539291"/>
          <a:ext cx="6013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2FA7B-C245-4312-A23A-2D395C104DD7}">
      <dsp:nvSpPr>
        <dsp:cNvPr id="0" name=""/>
        <dsp:cNvSpPr/>
      </dsp:nvSpPr>
      <dsp:spPr>
        <a:xfrm>
          <a:off x="0" y="1576808"/>
          <a:ext cx="75166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9FB1-1146-4894-B28E-20A338E99612}">
      <dsp:nvSpPr>
        <dsp:cNvPr id="0" name=""/>
        <dsp:cNvSpPr/>
      </dsp:nvSpPr>
      <dsp:spPr>
        <a:xfrm>
          <a:off x="0" y="1576808"/>
          <a:ext cx="1428458" cy="15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International legal instruments</a:t>
          </a:r>
          <a:endParaRPr lang="en-GB" sz="1800" kern="1200" dirty="0"/>
        </a:p>
      </dsp:txBody>
      <dsp:txXfrm>
        <a:off x="0" y="1576808"/>
        <a:ext cx="1428458" cy="1574499"/>
      </dsp:txXfrm>
    </dsp:sp>
    <dsp:sp modelId="{EB24F336-518F-4BF8-AB05-CF75448511C1}">
      <dsp:nvSpPr>
        <dsp:cNvPr id="0" name=""/>
        <dsp:cNvSpPr/>
      </dsp:nvSpPr>
      <dsp:spPr>
        <a:xfrm>
          <a:off x="1535592" y="1613403"/>
          <a:ext cx="2749782" cy="7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ILO Conventions and Recommendations</a:t>
          </a:r>
          <a:endParaRPr lang="en-GB" sz="1700" kern="1200" dirty="0"/>
        </a:p>
      </dsp:txBody>
      <dsp:txXfrm>
        <a:off x="1535592" y="1613403"/>
        <a:ext cx="2749782" cy="731896"/>
      </dsp:txXfrm>
    </dsp:sp>
    <dsp:sp modelId="{BB6C7334-F709-46E1-AE8D-262FEE77FE75}">
      <dsp:nvSpPr>
        <dsp:cNvPr id="0" name=""/>
        <dsp:cNvSpPr/>
      </dsp:nvSpPr>
      <dsp:spPr>
        <a:xfrm>
          <a:off x="4392509" y="1613403"/>
          <a:ext cx="2749782" cy="7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FF0000"/>
              </a:solidFill>
            </a:rPr>
            <a:t>R 202 on national social protection floors</a:t>
          </a:r>
          <a:endParaRPr lang="en-GB" sz="1600" b="1" kern="1200" dirty="0">
            <a:solidFill>
              <a:srgbClr val="FF0000"/>
            </a:solidFill>
          </a:endParaRPr>
        </a:p>
      </dsp:txBody>
      <dsp:txXfrm>
        <a:off x="4392509" y="1613403"/>
        <a:ext cx="2749782" cy="731896"/>
      </dsp:txXfrm>
    </dsp:sp>
    <dsp:sp modelId="{588DC7A3-B5CE-4C2C-88B2-B2870B624361}">
      <dsp:nvSpPr>
        <dsp:cNvPr id="0" name=""/>
        <dsp:cNvSpPr/>
      </dsp:nvSpPr>
      <dsp:spPr>
        <a:xfrm>
          <a:off x="1428458" y="2131981"/>
          <a:ext cx="57138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9480E-E1A1-4EC6-B032-0EDEEF486788}">
      <dsp:nvSpPr>
        <dsp:cNvPr id="0" name=""/>
        <dsp:cNvSpPr/>
      </dsp:nvSpPr>
      <dsp:spPr>
        <a:xfrm>
          <a:off x="1535592" y="2381894"/>
          <a:ext cx="2749782" cy="7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Other </a:t>
          </a:r>
          <a:r>
            <a:rPr lang="en-GB" sz="1700" kern="1200" dirty="0" smtClean="0"/>
            <a:t>international conventions and instruments</a:t>
          </a:r>
          <a:endParaRPr lang="en-GB" sz="1700" kern="1200" dirty="0"/>
        </a:p>
      </dsp:txBody>
      <dsp:txXfrm>
        <a:off x="1535592" y="2381894"/>
        <a:ext cx="2749782" cy="731896"/>
      </dsp:txXfrm>
    </dsp:sp>
    <dsp:sp modelId="{E00DF629-5824-4B43-87AA-95D658EC7A7B}">
      <dsp:nvSpPr>
        <dsp:cNvPr id="0" name=""/>
        <dsp:cNvSpPr/>
      </dsp:nvSpPr>
      <dsp:spPr>
        <a:xfrm>
          <a:off x="4363966" y="2173125"/>
          <a:ext cx="3042634" cy="303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International Covenant on ESCR</a:t>
          </a:r>
          <a:endParaRPr lang="en-GB" sz="1600" kern="1200" dirty="0"/>
        </a:p>
      </dsp:txBody>
      <dsp:txXfrm>
        <a:off x="4363966" y="2173125"/>
        <a:ext cx="3042634" cy="303050"/>
      </dsp:txXfrm>
    </dsp:sp>
    <dsp:sp modelId="{22C65588-442D-46EE-B3B1-8C48E241997A}">
      <dsp:nvSpPr>
        <dsp:cNvPr id="0" name=""/>
        <dsp:cNvSpPr/>
      </dsp:nvSpPr>
      <dsp:spPr>
        <a:xfrm>
          <a:off x="4296539" y="2468005"/>
          <a:ext cx="27497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49D7C-059E-47B9-ABFA-39DEE51905EC}">
      <dsp:nvSpPr>
        <dsp:cNvPr id="0" name=""/>
        <dsp:cNvSpPr/>
      </dsp:nvSpPr>
      <dsp:spPr>
        <a:xfrm>
          <a:off x="4350108" y="2437852"/>
          <a:ext cx="3123862" cy="4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UN Convention on all forms of Discrimination against women / Races / Rights of persons with disabilities</a:t>
          </a:r>
          <a:endParaRPr lang="en-GB" sz="1600" kern="1200" dirty="0"/>
        </a:p>
      </dsp:txBody>
      <dsp:txXfrm>
        <a:off x="4350108" y="2437852"/>
        <a:ext cx="3123862" cy="428395"/>
      </dsp:txXfrm>
    </dsp:sp>
    <dsp:sp modelId="{DC27C0BC-D186-41D6-9B7D-6760153DF5C1}">
      <dsp:nvSpPr>
        <dsp:cNvPr id="0" name=""/>
        <dsp:cNvSpPr/>
      </dsp:nvSpPr>
      <dsp:spPr>
        <a:xfrm>
          <a:off x="1461884" y="3423339"/>
          <a:ext cx="57138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97A15-D234-407D-871A-D90F70632E6E}">
      <dsp:nvSpPr>
        <dsp:cNvPr id="0" name=""/>
        <dsp:cNvSpPr/>
      </dsp:nvSpPr>
      <dsp:spPr>
        <a:xfrm>
          <a:off x="0" y="3464476"/>
          <a:ext cx="75166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2EA28-3B3D-450B-A5F2-33D72D78BAEF}">
      <dsp:nvSpPr>
        <dsp:cNvPr id="0" name=""/>
        <dsp:cNvSpPr/>
      </dsp:nvSpPr>
      <dsp:spPr>
        <a:xfrm>
          <a:off x="0" y="3151308"/>
          <a:ext cx="1424054" cy="15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National legislation</a:t>
          </a:r>
          <a:endParaRPr lang="en-GB" sz="1800" kern="1200" dirty="0"/>
        </a:p>
      </dsp:txBody>
      <dsp:txXfrm>
        <a:off x="0" y="3151308"/>
        <a:ext cx="1424054" cy="1574499"/>
      </dsp:txXfrm>
    </dsp:sp>
    <dsp:sp modelId="{42E5047F-5B92-4994-88DF-72B36A9543F2}">
      <dsp:nvSpPr>
        <dsp:cNvPr id="0" name=""/>
        <dsp:cNvSpPr/>
      </dsp:nvSpPr>
      <dsp:spPr>
        <a:xfrm>
          <a:off x="1530858" y="3222806"/>
          <a:ext cx="2754544" cy="1429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Legislation on social security guarantees to benefits in kind and in cash to access</a:t>
          </a:r>
          <a:endParaRPr lang="en-GB" sz="1700" kern="1200" dirty="0"/>
        </a:p>
      </dsp:txBody>
      <dsp:txXfrm>
        <a:off x="1530858" y="3222806"/>
        <a:ext cx="2754544" cy="1429965"/>
      </dsp:txXfrm>
    </dsp:sp>
    <dsp:sp modelId="{FDED5EF2-02E1-48E5-ADB2-032AA0936FBB}">
      <dsp:nvSpPr>
        <dsp:cNvPr id="0" name=""/>
        <dsp:cNvSpPr/>
      </dsp:nvSpPr>
      <dsp:spPr>
        <a:xfrm>
          <a:off x="4392207" y="3222806"/>
          <a:ext cx="3120755" cy="71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Health</a:t>
          </a:r>
          <a:r>
            <a:rPr lang="en-GB" sz="3200" kern="1200" dirty="0" smtClean="0"/>
            <a:t> </a:t>
          </a:r>
          <a:endParaRPr lang="en-GB" sz="3200" kern="1200" dirty="0"/>
        </a:p>
      </dsp:txBody>
      <dsp:txXfrm>
        <a:off x="4392207" y="3222806"/>
        <a:ext cx="3120755" cy="714982"/>
      </dsp:txXfrm>
    </dsp:sp>
    <dsp:sp modelId="{84613671-F620-45CC-8D35-C086F7C7AD30}">
      <dsp:nvSpPr>
        <dsp:cNvPr id="0" name=""/>
        <dsp:cNvSpPr/>
      </dsp:nvSpPr>
      <dsp:spPr>
        <a:xfrm>
          <a:off x="4285402" y="4105059"/>
          <a:ext cx="2741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0A984B-4AE7-4992-92AC-C2FA83AD6FAA}">
      <dsp:nvSpPr>
        <dsp:cNvPr id="0" name=""/>
        <dsp:cNvSpPr/>
      </dsp:nvSpPr>
      <dsp:spPr>
        <a:xfrm>
          <a:off x="4392207" y="3937789"/>
          <a:ext cx="2893199" cy="71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Long-term care</a:t>
          </a:r>
          <a:endParaRPr lang="en-GB" sz="1600" kern="1200" dirty="0"/>
        </a:p>
      </dsp:txBody>
      <dsp:txXfrm>
        <a:off x="4392207" y="3937789"/>
        <a:ext cx="2893199" cy="714982"/>
      </dsp:txXfrm>
    </dsp:sp>
    <dsp:sp modelId="{4E9B25FF-9440-4CA0-B8D0-3AD6B3DF55FC}">
      <dsp:nvSpPr>
        <dsp:cNvPr id="0" name=""/>
        <dsp:cNvSpPr/>
      </dsp:nvSpPr>
      <dsp:spPr>
        <a:xfrm>
          <a:off x="1424054" y="4652772"/>
          <a:ext cx="5696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45E60-8058-43F6-8AF4-F24688207F84}">
      <dsp:nvSpPr>
        <dsp:cNvPr id="0" name=""/>
        <dsp:cNvSpPr/>
      </dsp:nvSpPr>
      <dsp:spPr>
        <a:xfrm>
          <a:off x="0" y="519263"/>
          <a:ext cx="7170234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0" kern="1200" dirty="0" smtClean="0">
              <a:solidFill>
                <a:srgbClr val="FF0000"/>
              </a:solidFill>
              <a:latin typeface="Calibri" panose="020F0502020204030204" pitchFamily="34" charset="0"/>
            </a:rPr>
            <a:t>Legal guarantees to access nationally defined services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i="0" kern="1200" dirty="0" smtClean="0">
              <a:latin typeface="Calibri" panose="020F0502020204030204" pitchFamily="34" charset="0"/>
            </a:rPr>
            <a:t>(e.g. health and long-term care) </a:t>
          </a:r>
        </a:p>
      </dsp:txBody>
      <dsp:txXfrm>
        <a:off x="59399" y="578662"/>
        <a:ext cx="7051436" cy="1098002"/>
      </dsp:txXfrm>
    </dsp:sp>
    <dsp:sp modelId="{9F6B01B5-CE37-41B3-BD62-2284DDF84FB9}">
      <dsp:nvSpPr>
        <dsp:cNvPr id="0" name=""/>
        <dsp:cNvSpPr/>
      </dsp:nvSpPr>
      <dsp:spPr>
        <a:xfrm>
          <a:off x="769652" y="1468426"/>
          <a:ext cx="5630928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655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600" b="1" i="1" kern="1200" dirty="0" smtClean="0">
            <a:latin typeface="Calibri" panose="020F050202020403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600" b="1" i="1" kern="1200" dirty="0" smtClean="0">
            <a:latin typeface="Calibri" panose="020F050202020403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Access to services: Key principles 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600" b="1" i="1" kern="1200" dirty="0" smtClean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Universality</a:t>
          </a:r>
          <a:r>
            <a:rPr lang="en-GB" sz="1600" b="0" kern="1200" dirty="0" smtClean="0">
              <a:latin typeface="Calibri" panose="020F0502020204030204" pitchFamily="34" charset="0"/>
            </a:rPr>
            <a:t>: 	Access for all ages</a:t>
          </a:r>
          <a:endParaRPr lang="en-GB" sz="1400" b="0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Equity:</a:t>
          </a:r>
          <a:r>
            <a:rPr lang="en-GB" sz="1600" b="0" kern="1200" dirty="0" smtClean="0">
              <a:latin typeface="Calibri" panose="020F0502020204030204" pitchFamily="34" charset="0"/>
            </a:rPr>
            <a:t>	 	Equitable access for all ages</a:t>
          </a:r>
          <a:endParaRPr lang="en-GB" sz="1600" b="0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Solidarity: </a:t>
          </a:r>
          <a:r>
            <a:rPr lang="en-GB" sz="1600" b="0" kern="1200" dirty="0" smtClean="0">
              <a:latin typeface="Calibri" panose="020F0502020204030204" pitchFamily="34" charset="0"/>
            </a:rPr>
            <a:t>		Financing across generations</a:t>
          </a:r>
          <a:endParaRPr lang="en-GB" sz="1200" b="0" kern="1200" dirty="0">
            <a:latin typeface="Calibri" panose="020F0502020204030204" pitchFamily="34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200" b="0" kern="1200" dirty="0">
            <a:latin typeface="Calibri" panose="020F050202020403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Services for older persons: Criteria to be met </a:t>
          </a:r>
          <a:endParaRPr lang="en-GB" sz="1600" b="1" i="1" kern="1200" dirty="0">
            <a:solidFill>
              <a:srgbClr val="FF0000"/>
            </a:solidFill>
            <a:latin typeface="Calibri" panose="020F050202020403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600" b="1" i="1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Affordability</a:t>
          </a:r>
          <a:r>
            <a:rPr lang="en-GB" sz="1600" b="0" kern="1200" dirty="0" smtClean="0">
              <a:latin typeface="Calibri" panose="020F0502020204030204" pitchFamily="34" charset="0"/>
            </a:rPr>
            <a:t> 	of services for all ages</a:t>
          </a:r>
          <a:endParaRPr lang="en-GB" sz="1400" b="0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Availably</a:t>
          </a:r>
          <a:r>
            <a:rPr lang="en-GB" sz="1600" b="0" kern="1200" dirty="0" smtClean="0">
              <a:latin typeface="Calibri" panose="020F0502020204030204" pitchFamily="34" charset="0"/>
            </a:rPr>
            <a:t> 		of services for all ages</a:t>
          </a:r>
          <a:endParaRPr lang="en-GB" sz="1400" b="0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Quality</a:t>
          </a:r>
          <a:r>
            <a:rPr lang="en-GB" sz="1600" b="0" kern="1200" dirty="0" smtClean="0">
              <a:latin typeface="Calibri" panose="020F0502020204030204" pitchFamily="34" charset="0"/>
            </a:rPr>
            <a:t> 		of services acceptable for all ages</a:t>
          </a:r>
          <a:endParaRPr lang="en-GB" sz="1400" b="0" kern="1200" dirty="0">
            <a:latin typeface="Calibri" panose="020F0502020204030204" pitchFamily="34" charset="0"/>
          </a:endParaRP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b="1" kern="1200" dirty="0" smtClean="0">
              <a:latin typeface="Calibri" panose="020F0502020204030204" pitchFamily="34" charset="0"/>
            </a:rPr>
            <a:t>Financial protection 	</a:t>
          </a:r>
          <a:r>
            <a:rPr lang="en-GB" sz="1600" b="0" kern="1200" dirty="0" smtClean="0">
              <a:latin typeface="Calibri" panose="020F0502020204030204" pitchFamily="34" charset="0"/>
            </a:rPr>
            <a:t>for all ages</a:t>
          </a:r>
          <a:endParaRPr lang="en-GB" sz="1600" b="0" kern="1200" dirty="0">
            <a:latin typeface="Calibri" panose="020F0502020204030204" pitchFamily="34" charset="0"/>
          </a:endParaRPr>
        </a:p>
      </dsp:txBody>
      <dsp:txXfrm>
        <a:off x="769652" y="1468426"/>
        <a:ext cx="5630928" cy="3767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0FD0-F9C7-4482-B24E-E31D227386BC}">
      <dsp:nvSpPr>
        <dsp:cNvPr id="0" name=""/>
        <dsp:cNvSpPr/>
      </dsp:nvSpPr>
      <dsp:spPr>
        <a:xfrm>
          <a:off x="3361" y="1465753"/>
          <a:ext cx="2427758" cy="880482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Legal foundations of  rights to care for older persons</a:t>
          </a:r>
        </a:p>
      </dsp:txBody>
      <dsp:txXfrm>
        <a:off x="443602" y="1465753"/>
        <a:ext cx="1547276" cy="880482"/>
      </dsp:txXfrm>
    </dsp:sp>
    <dsp:sp modelId="{99A43188-ABE2-4C33-BA60-637E27F47EE7}">
      <dsp:nvSpPr>
        <dsp:cNvPr id="0" name=""/>
        <dsp:cNvSpPr/>
      </dsp:nvSpPr>
      <dsp:spPr>
        <a:xfrm>
          <a:off x="3361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</dsp:txBody>
      <dsp:txXfrm>
        <a:off x="3361" y="2456296"/>
        <a:ext cx="1942207" cy="573750"/>
      </dsp:txXfrm>
    </dsp:sp>
    <dsp:sp modelId="{F1466F83-41BB-4DFC-9C78-155EDD4E4A5A}">
      <dsp:nvSpPr>
        <dsp:cNvPr id="0" name=""/>
        <dsp:cNvSpPr/>
      </dsp:nvSpPr>
      <dsp:spPr>
        <a:xfrm>
          <a:off x="2215120" y="1465753"/>
          <a:ext cx="2427758" cy="880482"/>
        </a:xfrm>
        <a:prstGeom prst="chevron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What are the  deficits in LTC coverage and access?</a:t>
          </a:r>
          <a:endParaRPr lang="en-GB" sz="1500" b="1" kern="1200" dirty="0">
            <a:latin typeface="+mn-lt"/>
          </a:endParaRPr>
        </a:p>
      </dsp:txBody>
      <dsp:txXfrm>
        <a:off x="2655361" y="1465753"/>
        <a:ext cx="1547276" cy="880482"/>
      </dsp:txXfrm>
    </dsp:sp>
    <dsp:sp modelId="{4B4689A9-38E6-45D4-A233-A648A2CFC4DE}">
      <dsp:nvSpPr>
        <dsp:cNvPr id="0" name=""/>
        <dsp:cNvSpPr/>
      </dsp:nvSpPr>
      <dsp:spPr>
        <a:xfrm>
          <a:off x="2215120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</dsp:txBody>
      <dsp:txXfrm>
        <a:off x="2215120" y="2456296"/>
        <a:ext cx="1942207" cy="573750"/>
      </dsp:txXfrm>
    </dsp:sp>
    <dsp:sp modelId="{FA25F473-453C-4B34-8B79-C8CD700EF86F}">
      <dsp:nvSpPr>
        <dsp:cNvPr id="0" name=""/>
        <dsp:cNvSpPr/>
      </dsp:nvSpPr>
      <dsp:spPr>
        <a:xfrm>
          <a:off x="4426879" y="1465753"/>
          <a:ext cx="2427758" cy="880482"/>
        </a:xfrm>
        <a:prstGeom prst="chevron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Addressing the deficits</a:t>
          </a:r>
          <a:endParaRPr lang="en-GB" sz="1500" b="1" kern="1200" dirty="0">
            <a:latin typeface="+mn-lt"/>
          </a:endParaRPr>
        </a:p>
      </dsp:txBody>
      <dsp:txXfrm>
        <a:off x="4867120" y="1465753"/>
        <a:ext cx="1547276" cy="880482"/>
      </dsp:txXfrm>
    </dsp:sp>
    <dsp:sp modelId="{BF6023AA-948B-48A8-82CC-F2AE99156047}">
      <dsp:nvSpPr>
        <dsp:cNvPr id="0" name=""/>
        <dsp:cNvSpPr/>
      </dsp:nvSpPr>
      <dsp:spPr>
        <a:xfrm>
          <a:off x="4426879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b="0" kern="1200" dirty="0">
            <a:solidFill>
              <a:srgbClr val="545A70"/>
            </a:solidFill>
          </a:endParaRPr>
        </a:p>
      </dsp:txBody>
      <dsp:txXfrm>
        <a:off x="4426879" y="2456296"/>
        <a:ext cx="1942207" cy="573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0FD0-F9C7-4482-B24E-E31D227386BC}">
      <dsp:nvSpPr>
        <dsp:cNvPr id="0" name=""/>
        <dsp:cNvSpPr/>
      </dsp:nvSpPr>
      <dsp:spPr>
        <a:xfrm>
          <a:off x="3361" y="1465753"/>
          <a:ext cx="2427758" cy="880482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Legal foundations of  rights to care for older persons</a:t>
          </a:r>
          <a:endParaRPr lang="en-GB" sz="1500" b="1" kern="1200" dirty="0">
            <a:latin typeface="+mn-lt"/>
          </a:endParaRPr>
        </a:p>
      </dsp:txBody>
      <dsp:txXfrm>
        <a:off x="443602" y="1465753"/>
        <a:ext cx="1547276" cy="880482"/>
      </dsp:txXfrm>
    </dsp:sp>
    <dsp:sp modelId="{99A43188-ABE2-4C33-BA60-637E27F47EE7}">
      <dsp:nvSpPr>
        <dsp:cNvPr id="0" name=""/>
        <dsp:cNvSpPr/>
      </dsp:nvSpPr>
      <dsp:spPr>
        <a:xfrm>
          <a:off x="3361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rgbClr val="545A70"/>
            </a:solidFill>
            <a:latin typeface="+mn-lt"/>
          </a:endParaRPr>
        </a:p>
      </dsp:txBody>
      <dsp:txXfrm>
        <a:off x="3361" y="2456296"/>
        <a:ext cx="1942207" cy="573750"/>
      </dsp:txXfrm>
    </dsp:sp>
    <dsp:sp modelId="{F1466F83-41BB-4DFC-9C78-155EDD4E4A5A}">
      <dsp:nvSpPr>
        <dsp:cNvPr id="0" name=""/>
        <dsp:cNvSpPr/>
      </dsp:nvSpPr>
      <dsp:spPr>
        <a:xfrm>
          <a:off x="2215120" y="1465753"/>
          <a:ext cx="2427758" cy="880482"/>
        </a:xfrm>
        <a:prstGeom prst="chevron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What are the  deficits in LTC coverage and access?</a:t>
          </a:r>
          <a:endParaRPr lang="en-GB" sz="1500" b="1" kern="1200" dirty="0">
            <a:latin typeface="+mn-lt"/>
          </a:endParaRPr>
        </a:p>
      </dsp:txBody>
      <dsp:txXfrm>
        <a:off x="2655361" y="1465753"/>
        <a:ext cx="1547276" cy="880482"/>
      </dsp:txXfrm>
    </dsp:sp>
    <dsp:sp modelId="{4B4689A9-38E6-45D4-A233-A648A2CFC4DE}">
      <dsp:nvSpPr>
        <dsp:cNvPr id="0" name=""/>
        <dsp:cNvSpPr/>
      </dsp:nvSpPr>
      <dsp:spPr>
        <a:xfrm>
          <a:off x="2215120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545A70"/>
            </a:solidFill>
            <a:latin typeface="+mn-lt"/>
          </a:endParaRPr>
        </a:p>
      </dsp:txBody>
      <dsp:txXfrm>
        <a:off x="2215120" y="2456296"/>
        <a:ext cx="1942207" cy="573750"/>
      </dsp:txXfrm>
    </dsp:sp>
    <dsp:sp modelId="{FA25F473-453C-4B34-8B79-C8CD700EF86F}">
      <dsp:nvSpPr>
        <dsp:cNvPr id="0" name=""/>
        <dsp:cNvSpPr/>
      </dsp:nvSpPr>
      <dsp:spPr>
        <a:xfrm>
          <a:off x="4426879" y="1465753"/>
          <a:ext cx="2427758" cy="880482"/>
        </a:xfrm>
        <a:prstGeom prst="chevron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>
              <a:latin typeface="+mn-lt"/>
            </a:rPr>
            <a:t>Addressing the deficits</a:t>
          </a:r>
          <a:endParaRPr lang="en-GB" sz="1500" b="1" kern="1200" dirty="0">
            <a:latin typeface="+mn-lt"/>
          </a:endParaRPr>
        </a:p>
      </dsp:txBody>
      <dsp:txXfrm>
        <a:off x="4867120" y="1465753"/>
        <a:ext cx="1547276" cy="880482"/>
      </dsp:txXfrm>
    </dsp:sp>
    <dsp:sp modelId="{BF6023AA-948B-48A8-82CC-F2AE99156047}">
      <dsp:nvSpPr>
        <dsp:cNvPr id="0" name=""/>
        <dsp:cNvSpPr/>
      </dsp:nvSpPr>
      <dsp:spPr>
        <a:xfrm>
          <a:off x="4426879" y="2456296"/>
          <a:ext cx="1942207" cy="57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b="0" kern="1200" dirty="0">
            <a:solidFill>
              <a:srgbClr val="545A70"/>
            </a:solidFill>
          </a:endParaRPr>
        </a:p>
      </dsp:txBody>
      <dsp:txXfrm>
        <a:off x="4426879" y="2456296"/>
        <a:ext cx="1942207" cy="5737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FBF3A-FB03-4A42-8A8C-180CCD44B1A5}">
      <dsp:nvSpPr>
        <dsp:cNvPr id="0" name=""/>
        <dsp:cNvSpPr/>
      </dsp:nvSpPr>
      <dsp:spPr>
        <a:xfrm>
          <a:off x="2267" y="251393"/>
          <a:ext cx="2274992" cy="22749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200" tIns="20320" rIns="12520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Universal access to health care services</a:t>
          </a:r>
          <a:endParaRPr lang="en-GB" sz="1600" b="1" kern="1200" noProof="0" dirty="0"/>
        </a:p>
      </dsp:txBody>
      <dsp:txXfrm>
        <a:off x="335432" y="584558"/>
        <a:ext cx="1608662" cy="1608662"/>
      </dsp:txXfrm>
    </dsp:sp>
    <dsp:sp modelId="{A23AC7EC-D54A-4F77-B9B0-6042D6548E67}">
      <dsp:nvSpPr>
        <dsp:cNvPr id="0" name=""/>
        <dsp:cNvSpPr/>
      </dsp:nvSpPr>
      <dsp:spPr>
        <a:xfrm>
          <a:off x="1822261" y="248503"/>
          <a:ext cx="2274992" cy="2274992"/>
        </a:xfrm>
        <a:prstGeom prst="ellipse">
          <a:avLst/>
        </a:prstGeom>
        <a:solidFill>
          <a:schemeClr val="bg1">
            <a:alpha val="50000"/>
          </a:schemeClr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200" tIns="19050" rIns="12520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/>
            <a:t>Basic income security at poverty level for children to access education, health, housing</a:t>
          </a:r>
        </a:p>
      </dsp:txBody>
      <dsp:txXfrm>
        <a:off x="2155426" y="581668"/>
        <a:ext cx="1608662" cy="1608662"/>
      </dsp:txXfrm>
    </dsp:sp>
    <dsp:sp modelId="{3CA429C3-44FC-47BC-A4F4-AD681B52B826}">
      <dsp:nvSpPr>
        <dsp:cNvPr id="0" name=""/>
        <dsp:cNvSpPr/>
      </dsp:nvSpPr>
      <dsp:spPr>
        <a:xfrm>
          <a:off x="3642254" y="248503"/>
          <a:ext cx="2274992" cy="2274992"/>
        </a:xfrm>
        <a:prstGeom prst="ellipse">
          <a:avLst/>
        </a:prstGeom>
        <a:solidFill>
          <a:schemeClr val="bg1">
            <a:alpha val="50000"/>
          </a:schemeClr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200" tIns="19050" rIns="12520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/>
            <a:t>Basic income security for all in working age;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/>
            <a:t>Social assistance for the poor and unemployed</a:t>
          </a:r>
          <a:endParaRPr lang="en-GB" sz="1500" kern="1200" noProof="0" dirty="0"/>
        </a:p>
      </dsp:txBody>
      <dsp:txXfrm>
        <a:off x="3975419" y="581668"/>
        <a:ext cx="1608662" cy="1608662"/>
      </dsp:txXfrm>
    </dsp:sp>
    <dsp:sp modelId="{19A0DCF1-F69F-4473-9C59-A191CE4AB601}">
      <dsp:nvSpPr>
        <dsp:cNvPr id="0" name=""/>
        <dsp:cNvSpPr/>
      </dsp:nvSpPr>
      <dsp:spPr>
        <a:xfrm>
          <a:off x="5462248" y="248503"/>
          <a:ext cx="2274992" cy="22749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200" tIns="20320" rIns="12520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Basic income security for those in old age securing access to needed services</a:t>
          </a:r>
          <a:endParaRPr lang="en-GB" sz="1600" b="1" kern="1200" noProof="0" dirty="0"/>
        </a:p>
      </dsp:txBody>
      <dsp:txXfrm>
        <a:off x="5795413" y="581668"/>
        <a:ext cx="1608662" cy="1608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0.48934</cdr:x>
      <cdr:y>0.08797</cdr:y>
    </cdr:from>
    <cdr:to>
      <cdr:x>0.6934</cdr:x>
      <cdr:y>0.26979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014447" y="354890"/>
          <a:ext cx="1257058" cy="7335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/>
            <a:t>5.6 </a:t>
          </a:r>
          <a:r>
            <a:rPr lang="en-US" sz="1600" dirty="0"/>
            <a:t>%</a:t>
          </a:r>
        </a:p>
      </cdr:txBody>
    </cdr:sp>
  </cdr:relSizeAnchor>
  <cdr:relSizeAnchor xmlns:cdr="http://schemas.openxmlformats.org/drawingml/2006/chartDrawing">
    <cdr:from>
      <cdr:x>0.27779</cdr:x>
      <cdr:y>0.45648</cdr:y>
    </cdr:from>
    <cdr:to>
      <cdr:x>0.5534</cdr:x>
      <cdr:y>0.63505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09600" y="843891"/>
          <a:ext cx="604823" cy="33011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800" b="1" dirty="0"/>
            <a:t>46.3 %</a:t>
          </a:r>
        </a:p>
      </cdr:txBody>
    </cdr:sp>
  </cdr:relSizeAnchor>
  <cdr:relSizeAnchor xmlns:cdr="http://schemas.openxmlformats.org/drawingml/2006/chartDrawing">
    <cdr:from>
      <cdr:x>0.53047</cdr:x>
      <cdr:y>0.45739</cdr:y>
    </cdr:from>
    <cdr:to>
      <cdr:x>0.76392</cdr:x>
      <cdr:y>0.63596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164099" y="845566"/>
          <a:ext cx="512301" cy="33011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GB" sz="1800" b="1" dirty="0" smtClean="0"/>
            <a:t>48%</a:t>
          </a:r>
          <a:endParaRPr lang="en-GB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0.09929</cdr:y>
    </cdr:from>
    <cdr:to>
      <cdr:x>0.36609</cdr:x>
      <cdr:y>0.61376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-646545" y="361768"/>
          <a:ext cx="1838078" cy="1874473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>
            <a:alpha val="63000"/>
          </a:srgbClr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/>
            <a:t>Global</a:t>
          </a:r>
          <a:r>
            <a:rPr lang="en-US" sz="2400" b="1" baseline="0" dirty="0" smtClean="0"/>
            <a:t> gap* </a:t>
          </a:r>
          <a:r>
            <a:rPr lang="en-US" sz="2400" b="1" baseline="0" dirty="0"/>
            <a:t>of LTC workers  </a:t>
          </a:r>
          <a:r>
            <a:rPr lang="en-US" sz="2400" b="1" dirty="0" smtClean="0"/>
            <a:t>13.6 million</a:t>
          </a:r>
          <a:endParaRPr lang="en-US" sz="2400" b="1" baseline="0" dirty="0"/>
        </a:p>
        <a:p xmlns:a="http://schemas.openxmlformats.org/drawingml/2006/main">
          <a:pPr algn="ctr"/>
          <a:endParaRPr lang="en-US" sz="1400" b="1" dirty="0"/>
        </a:p>
      </cdr:txBody>
    </cdr:sp>
  </cdr:relSizeAnchor>
  <cdr:relSizeAnchor xmlns:cdr="http://schemas.openxmlformats.org/drawingml/2006/chartDrawing">
    <cdr:from>
      <cdr:x>0.28358</cdr:x>
      <cdr:y>0.12322</cdr:y>
    </cdr:from>
    <cdr:to>
      <cdr:x>0.62687</cdr:x>
      <cdr:y>0.14185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1368152" y="424880"/>
          <a:ext cx="1656184" cy="6421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0.281</cdr:x>
      <cdr:y>0.5594</cdr:y>
    </cdr:from>
    <cdr:to>
      <cdr:x>0.67164</cdr:x>
      <cdr:y>0.62443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1355695" y="1928842"/>
          <a:ext cx="1884665" cy="224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29EC3-25AF-497E-A6DC-DE1FB6B102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A1A2-0A11-4008-A801-66162B55B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68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BD597-7A6B-47C6-A5DA-4B0524511DF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B5EF3-5944-4C79-9E16-AB0FB469C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B5EF3-5944-4C79-9E16-AB0FB469CD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0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668F-C5D3-4BAD-9B31-8622DB7866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8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668F-C5D3-4BAD-9B31-8622DB7866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5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F12B0-8EAF-488B-B981-7B817FC1A3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81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008AC-4343-4D7C-8D82-8C2FED693B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09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F12B0-8EAF-488B-B981-7B817FC1A3F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BB758-B9B4-41C5-BCDC-52013519793F}" type="datetime1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80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20B3-47F5-4EB2-9EC9-05C902021553}" type="datetime1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0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3BD8-5C64-419E-8273-C5AE8F9CAC6F}" type="datetime1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A93D-7DE1-4DD4-A952-0C367DC50BA4}" type="datetime1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FAC-7ABE-436E-8350-47FBB09D288C}" type="datetime1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8DA8-31B8-4893-9076-0A6930B7E270}" type="datetime1">
              <a:rPr lang="en-GB" smtClean="0"/>
              <a:t>09/05/2018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11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3509-B360-48F6-B188-FF60AC9AD197}" type="datetime1">
              <a:rPr lang="en-GB" smtClean="0"/>
              <a:t>09/05/2018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5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2447-259F-4B52-BE15-BAD531EF72C3}" type="datetime1">
              <a:rPr lang="en-GB" smtClean="0"/>
              <a:t>09/05/2018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57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A422-DF76-4544-8781-8AA9907CE310}" type="datetime1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92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CFCC-37A0-4B82-88BE-84C91B0FC750}" type="datetime1">
              <a:rPr lang="en-GB" smtClean="0"/>
              <a:t>09/05/2018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20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1199-DD45-4679-BAD1-6C5E08D45E68}" type="datetime1">
              <a:rPr lang="en-GB" smtClean="0"/>
              <a:t>09/05/2018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ASEM Expert Forum, 15.6. - 16.6. 2016, Seoul, Korea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7ED731-973F-4598-88A5-70B96C38B107}" type="datetime1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smtClean="0"/>
              <a:t>ASEM Expert Forum, 15.6. - 16.6. 2016, Seoul, Korea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7ED588A-687F-459E-A2BD-7A0AB5253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38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Xenia.Scheiladlung@FU-Berlin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338147"/>
            <a:ext cx="7315200" cy="1832814"/>
          </a:xfrm>
        </p:spPr>
        <p:txBody>
          <a:bodyPr>
            <a:normAutofit/>
          </a:bodyPr>
          <a:lstStyle/>
          <a:p>
            <a:pPr algn="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Ensuring </a:t>
            </a:r>
            <a:r>
              <a:rPr lang="en-GB" sz="2800" dirty="0"/>
              <a:t>Older Persons</a:t>
            </a:r>
            <a:r>
              <a:rPr lang="ko-KR" altLang="en-US" sz="2800" dirty="0"/>
              <a:t>’</a:t>
            </a:r>
            <a:r>
              <a:rPr lang="en-GB" sz="2800" dirty="0"/>
              <a:t> Rights to </a:t>
            </a:r>
            <a:r>
              <a:rPr lang="en-GB" sz="2800" dirty="0" smtClean="0"/>
              <a:t>Long-term care through social protection floors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282068"/>
            <a:ext cx="7315200" cy="1302578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GB" sz="2000" dirty="0" smtClean="0"/>
              <a:t>Xenia Scheil-Adlung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Global </a:t>
            </a:r>
            <a:r>
              <a:rPr lang="en-GB" sz="1800" dirty="0" smtClean="0"/>
              <a:t>health and long-term care advisor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GB" sz="1800" dirty="0" smtClean="0"/>
              <a:t>Former </a:t>
            </a:r>
            <a:r>
              <a:rPr lang="en-GB" sz="1800" dirty="0" smtClean="0"/>
              <a:t>Health Policy Coordinator, ILO </a:t>
            </a:r>
            <a:r>
              <a:rPr lang="en-GB" sz="1800" dirty="0" smtClean="0"/>
              <a:t>Geneva</a:t>
            </a:r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7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568420"/>
              </p:ext>
            </p:extLst>
          </p:nvPr>
        </p:nvGraphicFramePr>
        <p:xfrm>
          <a:off x="3510538" y="1308024"/>
          <a:ext cx="8135144" cy="470846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37317"/>
                <a:gridCol w="2861398"/>
                <a:gridCol w="3736429"/>
              </a:tblGrid>
              <a:tr h="772250">
                <a:tc>
                  <a:txBody>
                    <a:bodyPr/>
                    <a:lstStyle/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AT" sz="1600" kern="80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AT" sz="1600" kern="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Country</a:t>
                      </a:r>
                      <a:endParaRPr lang="en-GB" sz="1600" kern="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kern="80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Percent </a:t>
                      </a:r>
                      <a:r>
                        <a:rPr lang="en-GB" sz="1600" kern="8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of total </a:t>
                      </a:r>
                      <a:r>
                        <a:rPr lang="en-GB" sz="1600" kern="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population with rights in national legislation</a:t>
                      </a:r>
                    </a:p>
                  </a:txBody>
                  <a:tcPr marL="41396" marR="41396" marT="0" marB="0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kern="800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Out-of-pocket </a:t>
                      </a: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payments </a:t>
                      </a:r>
                      <a:endParaRPr lang="en-GB" sz="1600" b="1" kern="800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 </a:t>
                      </a: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%of total expenditure 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433217">
                <a:tc gridSpan="2"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Countries with no rights</a:t>
                      </a:r>
                    </a:p>
                  </a:txBody>
                  <a:tcPr marL="41396" marR="4139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b="1" kern="800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233606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800" dirty="0">
                          <a:effectLst/>
                          <a:latin typeface="+mn-lt"/>
                        </a:rPr>
                        <a:t>Argentina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GB" sz="1600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60-80 </a:t>
                      </a: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233606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800" dirty="0" smtClean="0">
                          <a:effectLst/>
                          <a:latin typeface="+mn-lt"/>
                        </a:rPr>
                        <a:t>China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 </a:t>
                      </a:r>
                      <a:endParaRPr lang="en-GB" sz="1600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433217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800" dirty="0">
                          <a:effectLst/>
                          <a:latin typeface="+mn-lt"/>
                        </a:rPr>
                        <a:t>Mexico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GB" sz="1600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100 %</a:t>
                      </a:r>
                    </a:p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652804">
                <a:tc gridSpan="2"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endParaRPr lang="en-GB" sz="1600" kern="800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Countries with restricted rights</a:t>
                      </a:r>
                    </a:p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endParaRPr lang="en-GB" sz="1600" kern="800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41396" marR="4139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432761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800" dirty="0">
                          <a:effectLst/>
                          <a:latin typeface="+mn-lt"/>
                        </a:rPr>
                        <a:t>Australia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US" sz="1600" kern="800" dirty="0">
                          <a:effectLst/>
                          <a:latin typeface="+mn-lt"/>
                        </a:rPr>
                        <a:t>Means tested / no cash benefit</a:t>
                      </a:r>
                      <a:endParaRPr lang="en-GB" sz="160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High: </a:t>
                      </a:r>
                      <a:r>
                        <a:rPr lang="en-US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depends on income 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649826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800" dirty="0" smtClean="0">
                          <a:effectLst/>
                          <a:latin typeface="+mn-lt"/>
                        </a:rPr>
                        <a:t>South</a:t>
                      </a:r>
                      <a:r>
                        <a:rPr lang="en-GB" sz="1600" b="0" kern="800" baseline="0" dirty="0" smtClean="0">
                          <a:effectLst/>
                          <a:latin typeface="+mn-lt"/>
                        </a:rPr>
                        <a:t> Africa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effectLst/>
                          <a:latin typeface="+mn-lt"/>
                        </a:rPr>
                        <a:t>Means</a:t>
                      </a:r>
                      <a:r>
                        <a:rPr lang="en-GB" sz="1600" kern="800" baseline="0" dirty="0" smtClean="0">
                          <a:effectLst/>
                          <a:latin typeface="+mn-lt"/>
                        </a:rPr>
                        <a:t> tested</a:t>
                      </a:r>
                      <a:r>
                        <a:rPr lang="en-GB" sz="1600" kern="800" dirty="0" smtClean="0">
                          <a:effectLst/>
                          <a:latin typeface="+mn-lt"/>
                        </a:rPr>
                        <a:t> </a:t>
                      </a:r>
                      <a:endParaRPr lang="en-GB" sz="160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Home based care: 100 %</a:t>
                      </a:r>
                    </a:p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Institutional care: depending on   institution 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233606">
                <a:tc gridSpan="2"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Countries with universal </a:t>
                      </a:r>
                      <a:r>
                        <a:rPr lang="en-GB" sz="1600" kern="8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rights </a:t>
                      </a:r>
                      <a:endParaRPr lang="en-GB" sz="1600" kern="800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396" marR="4139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233606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800" dirty="0">
                          <a:effectLst/>
                          <a:latin typeface="+mn-lt"/>
                        </a:rPr>
                        <a:t>Germany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>
                          <a:effectLst/>
                          <a:latin typeface="+mn-lt"/>
                        </a:rPr>
                        <a:t>100 %</a:t>
                      </a:r>
                      <a:endParaRPr lang="en-GB" sz="160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25 </a:t>
                      </a:r>
                      <a:r>
                        <a:rPr lang="en-GB" sz="1600" b="1" kern="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  <a:tr h="399963"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Japan</a:t>
                      </a:r>
                      <a:endParaRPr lang="en-GB" sz="1600" b="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en-GB" sz="1600" kern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100 %</a:t>
                      </a:r>
                      <a:endParaRPr lang="en-GB" sz="1600" kern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 anchor="ctr"/>
                </a:tc>
                <a:tc>
                  <a:txBody>
                    <a:bodyPr/>
                    <a:lstStyle/>
                    <a:p>
                      <a:pPr marL="171450" indent="-171450" algn="l" hangingPunct="0">
                        <a:lnSpc>
                          <a:spcPts val="15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10 %  / 100 % above limits</a:t>
                      </a:r>
                      <a:endParaRPr lang="en-GB" sz="1600" b="1" kern="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396" marR="41396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222747" y="6167606"/>
            <a:ext cx="38164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/>
              <a:t>Source: ILO 2015 based on national legislation and regulation</a:t>
            </a:r>
            <a:r>
              <a:rPr lang="en-GB" sz="900" b="1" dirty="0"/>
              <a:t/>
            </a:r>
            <a:br>
              <a:rPr lang="en-GB" sz="900" b="1" dirty="0"/>
            </a:br>
            <a:r>
              <a:rPr lang="en-GB" sz="900" b="1" dirty="0"/>
              <a:t/>
            </a:r>
            <a:br>
              <a:rPr lang="en-GB" sz="900" b="1" dirty="0"/>
            </a:br>
            <a:endParaRPr lang="en-GB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>
                <a:solidFill>
                  <a:schemeClr val="bg1"/>
                </a:solidFill>
              </a:rPr>
              <a:t>Affordability of  quality services </a:t>
            </a:r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/>
            </a:r>
            <a:br>
              <a:rPr lang="en-GB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4874" y="415951"/>
            <a:ext cx="5376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Out-of pocket payments for LTC of older persons </a:t>
            </a:r>
          </a:p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are likely to have an impoverishing potential 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86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Older persons with rights to LTC: 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Deficits due to </a:t>
            </a:r>
            <a:r>
              <a:rPr lang="en-GB" sz="3200" dirty="0" smtClean="0">
                <a:solidFill>
                  <a:schemeClr val="bg1"/>
                </a:solidFill>
              </a:rPr>
              <a:t>lack of public funding for quality services 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2015147"/>
            <a:ext cx="7315200" cy="400429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834973" y="701471"/>
            <a:ext cx="811021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800" b="1" smtClean="0">
                <a:solidFill>
                  <a:srgbClr val="002060"/>
                </a:solidFill>
              </a:rPr>
              <a:t>Population 65 + excluded due to deficits in public expenditure </a:t>
            </a:r>
            <a:br>
              <a:rPr lang="en-GB" sz="1800" b="1" smtClean="0">
                <a:solidFill>
                  <a:srgbClr val="002060"/>
                </a:solidFill>
              </a:rPr>
            </a:br>
            <a:r>
              <a:rPr lang="en-GB" sz="1600" smtClean="0">
                <a:solidFill>
                  <a:srgbClr val="002060"/>
                </a:solidFill>
              </a:rPr>
              <a:t>(threshold in 2015: 1461.8 PPP$ per person aged 65+)</a:t>
            </a:r>
            <a:br>
              <a:rPr lang="en-GB" sz="1600" smtClean="0">
                <a:solidFill>
                  <a:srgbClr val="002060"/>
                </a:solidFill>
              </a:rPr>
            </a:br>
            <a:endParaRPr lang="en-GB" sz="1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3551" y="6019439"/>
            <a:ext cx="37022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 2015, </a:t>
            </a:r>
            <a:r>
              <a:rPr lang="en-GB" sz="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OECD, 2013; World </a:t>
            </a:r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Bank, 2015 (population data in 2013)</a:t>
            </a:r>
          </a:p>
          <a:p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36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13362" y="1649905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72577560"/>
              </p:ext>
            </p:extLst>
          </p:nvPr>
        </p:nvGraphicFramePr>
        <p:xfrm>
          <a:off x="3869268" y="1524001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2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133813"/>
              </p:ext>
            </p:extLst>
          </p:nvPr>
        </p:nvGraphicFramePr>
        <p:xfrm>
          <a:off x="3559259" y="1166193"/>
          <a:ext cx="7739508" cy="27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909530" y="-308833"/>
            <a:ext cx="8877301" cy="99060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545A7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3200" b="1" dirty="0">
                <a:solidFill>
                  <a:srgbClr val="545A7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200" b="1" dirty="0">
                <a:solidFill>
                  <a:srgbClr val="545A70"/>
                </a:solidFill>
                <a:latin typeface="Calibri" pitchFamily="34" charset="0"/>
                <a:cs typeface="Calibri" pitchFamily="34" charset="0"/>
              </a:rPr>
              <a:t> 				          </a:t>
            </a:r>
            <a:r>
              <a:rPr lang="en-GB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How is LTC covered in Social Protection Floors? </a:t>
            </a:r>
            <a:br>
              <a:rPr lang="en-GB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200" b="1" dirty="0">
                <a:solidFill>
                  <a:srgbClr val="545A7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3200" b="1" dirty="0">
                <a:solidFill>
                  <a:srgbClr val="545A70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GB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en-GB" sz="1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</a:t>
            </a:r>
            <a:r>
              <a:rPr lang="en-GB" sz="1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mponents of Social </a:t>
            </a:r>
            <a:r>
              <a:rPr lang="en-GB" sz="1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Protection Floors </a:t>
            </a:r>
            <a:r>
              <a:rPr lang="en-GB" sz="1800" b="1" dirty="0" smtClean="0">
                <a:latin typeface="Calibri" pitchFamily="34" charset="0"/>
                <a:cs typeface="Calibri" pitchFamily="34" charset="0"/>
              </a:rPr>
              <a:t>:  </a:t>
            </a:r>
            <a:endParaRPr lang="en-GB" sz="2000" b="1" dirty="0"/>
          </a:p>
        </p:txBody>
      </p:sp>
      <p:sp>
        <p:nvSpPr>
          <p:cNvPr id="48" name="Down Arrow 47"/>
          <p:cNvSpPr/>
          <p:nvPr/>
        </p:nvSpPr>
        <p:spPr>
          <a:xfrm rot="19193832">
            <a:off x="5641780" y="3917718"/>
            <a:ext cx="304800" cy="1478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3762072" y="5364662"/>
            <a:ext cx="790961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80872"/>
                </a:solidFill>
                <a:latin typeface="Calibri" panose="020F0502020204030204" pitchFamily="34" charset="0"/>
              </a:rPr>
              <a:t>HEALTH AND LONG-TERM CARE </a:t>
            </a:r>
          </a:p>
          <a:p>
            <a:pPr algn="ctr"/>
            <a:r>
              <a:rPr lang="en-GB" sz="16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provided as a r</a:t>
            </a:r>
            <a:r>
              <a:rPr lang="en-GB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ange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</a:rPr>
              <a:t>of services and cash benefits </a:t>
            </a:r>
          </a:p>
          <a:p>
            <a:pPr algn="ctr"/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</a:rPr>
              <a:t>addressing reduced functional physical and/or cognitive capacities of older persons </a:t>
            </a:r>
          </a:p>
          <a:p>
            <a:pPr algn="ctr"/>
            <a:endParaRPr lang="en-GB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GB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913837">
            <a:off x="9275270" y="3892573"/>
            <a:ext cx="304800" cy="1509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4813" y="1064229"/>
            <a:ext cx="31930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Addressing deficits in the context of National </a:t>
            </a:r>
            <a:r>
              <a:rPr lang="en-GB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Social Protection 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Floors (R 202):</a:t>
            </a:r>
          </a:p>
          <a:p>
            <a:endParaRPr lang="en-GB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Guaranteed </a:t>
            </a:r>
            <a:r>
              <a:rPr lang="en-GB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rights for older 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persons in national legislation to access needed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Quality care 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services 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ncome support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0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Addressing deficits: </a:t>
            </a: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Providing </a:t>
            </a: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 implementing rights to universal health and LTC 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protection within national social </a:t>
            </a: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protection floors </a:t>
            </a: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GB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 202)</a:t>
            </a:r>
            <a:endParaRPr lang="de-CH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090605"/>
              </p:ext>
            </p:extLst>
          </p:nvPr>
        </p:nvGraphicFramePr>
        <p:xfrm>
          <a:off x="3513667" y="745067"/>
          <a:ext cx="81915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5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Thank you for your attention!</a:t>
            </a:r>
          </a:p>
          <a:p>
            <a:pPr marL="0" indent="0" algn="ctr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1600" dirty="0" smtClean="0">
                <a:solidFill>
                  <a:srgbClr val="002060"/>
                </a:solidFill>
              </a:rPr>
              <a:t>Xenia </a:t>
            </a:r>
            <a:r>
              <a:rPr lang="en-GB" sz="1600" dirty="0">
                <a:solidFill>
                  <a:srgbClr val="002060"/>
                </a:solidFill>
              </a:rPr>
              <a:t>Scheil-Adlung</a:t>
            </a:r>
          </a:p>
          <a:p>
            <a:pPr marL="0" indent="0" algn="ctr">
              <a:buNone/>
            </a:pPr>
            <a:r>
              <a:rPr lang="en-GB" sz="1600" dirty="0" smtClean="0">
                <a:solidFill>
                  <a:srgbClr val="002060"/>
                </a:solidFill>
                <a:hlinkClick r:id="rId3"/>
              </a:rPr>
              <a:t>Xenia.Scheiladlung</a:t>
            </a:r>
            <a:r>
              <a:rPr lang="en-GB" sz="1600" dirty="0" smtClean="0">
                <a:solidFill>
                  <a:srgbClr val="002060"/>
                </a:solidFill>
                <a:hlinkClick r:id="rId3"/>
              </a:rPr>
              <a:t>@FU-Berlin.de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61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13362" y="1649905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65564914"/>
              </p:ext>
            </p:extLst>
          </p:nvPr>
        </p:nvGraphicFramePr>
        <p:xfrm>
          <a:off x="3869268" y="1524001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GB" dirty="0" smtClean="0"/>
              <a:t>Overview 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6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are the legal foundations of rights to </a:t>
            </a:r>
            <a:r>
              <a:rPr lang="en-GB" sz="2800" dirty="0" smtClean="0"/>
              <a:t>LTC </a:t>
            </a:r>
            <a:r>
              <a:rPr lang="en-GB" sz="2800" dirty="0" smtClean="0"/>
              <a:t>for older persons? 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12329"/>
              </p:ext>
            </p:extLst>
          </p:nvPr>
        </p:nvGraphicFramePr>
        <p:xfrm>
          <a:off x="3869268" y="1123837"/>
          <a:ext cx="7516657" cy="472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3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565598"/>
              </p:ext>
            </p:extLst>
          </p:nvPr>
        </p:nvGraphicFramePr>
        <p:xfrm>
          <a:off x="3835814" y="343693"/>
          <a:ext cx="7170234" cy="548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National social protection floors for older persons  (R 202): 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What needs to be reflected in national legislation?</a:t>
            </a:r>
            <a:endParaRPr lang="en-GB" sz="28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6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13362" y="1649905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2908379"/>
              </p:ext>
            </p:extLst>
          </p:nvPr>
        </p:nvGraphicFramePr>
        <p:xfrm>
          <a:off x="3869268" y="1524001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1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Global </a:t>
            </a:r>
            <a:r>
              <a:rPr lang="en-GB" dirty="0" smtClean="0">
                <a:solidFill>
                  <a:schemeClr val="bg1"/>
                </a:solidFill>
              </a:rPr>
              <a:t>deficits in rights of </a:t>
            </a:r>
            <a:r>
              <a:rPr lang="en-GB" dirty="0" smtClean="0">
                <a:solidFill>
                  <a:schemeClr val="bg1"/>
                </a:solidFill>
              </a:rPr>
              <a:t>older </a:t>
            </a:r>
            <a:r>
              <a:rPr lang="en-GB" dirty="0" smtClean="0">
                <a:solidFill>
                  <a:schemeClr val="bg1"/>
                </a:solidFill>
              </a:rPr>
              <a:t>persons to LTC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C:\Users\Behrendtt\AppData\Local\Microsoft\Windows\Temporary Internet Files\Content.Outlook\DCNH82EX\revisedLTC_LCmap_LW310720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8" y="1522812"/>
            <a:ext cx="7617630" cy="46011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200401" y="731260"/>
            <a:ext cx="86079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Global deficits in LTC coverage  for older persons  aged 65+</a:t>
            </a:r>
            <a:b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</a:rPr>
              <a:t>in % of total population, 2015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9079" y="5877773"/>
            <a:ext cx="457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 2015, World Bank, 2015 (population data in 2013)</a:t>
            </a:r>
          </a:p>
          <a:p>
            <a:endParaRPr lang="en-GB" dirty="0">
              <a:solidFill>
                <a:srgbClr val="080872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93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69034" y="3512123"/>
            <a:ext cx="1257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 2015, World Bank, 2015 (population data in 2013)</a:t>
            </a:r>
          </a:p>
          <a:p>
            <a:endParaRPr lang="en-GB" dirty="0">
              <a:solidFill>
                <a:srgbClr val="08087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0844" y="5147409"/>
            <a:ext cx="840740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48</a:t>
            </a: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% 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(300 </a:t>
            </a: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million people) of the global older population lives in 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countries without rights </a:t>
            </a: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to LTC</a:t>
            </a:r>
            <a:r>
              <a:rPr lang="en-GB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GB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200" b="1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alibri" panose="020F0502020204030204" pitchFamily="34" charset="0"/>
              </a:rPr>
              <a:t>46.3 </a:t>
            </a:r>
            <a:r>
              <a:rPr lang="en-GB" sz="1200" b="1" dirty="0">
                <a:latin typeface="Calibri" panose="020F0502020204030204" pitchFamily="34" charset="0"/>
              </a:rPr>
              <a:t>% of the global population lives in countries with means tests forcing people to become </a:t>
            </a:r>
            <a:r>
              <a:rPr lang="en-GB" sz="1200" b="1" dirty="0" smtClean="0">
                <a:latin typeface="Calibri" panose="020F0502020204030204" pitchFamily="34" charset="0"/>
              </a:rPr>
              <a:t>poor before </a:t>
            </a:r>
            <a:r>
              <a:rPr lang="en-GB" sz="1200" b="1" dirty="0">
                <a:latin typeface="Calibri" panose="020F0502020204030204" pitchFamily="34" charset="0"/>
              </a:rPr>
              <a:t>becoming eligible for LTC </a:t>
            </a:r>
            <a:endParaRPr lang="en-GB" sz="1200" b="1" u="sng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alibri" panose="020F0502020204030204" pitchFamily="34" charset="0"/>
              </a:rPr>
              <a:t>5.6</a:t>
            </a:r>
            <a:r>
              <a:rPr lang="en-GB" sz="1200" b="1" dirty="0">
                <a:latin typeface="Calibri" panose="020F0502020204030204" pitchFamily="34" charset="0"/>
              </a:rPr>
              <a:t>% of the global older persons live in countries with rights-based universal LTC coverage </a:t>
            </a:r>
            <a:endParaRPr lang="en-GB" sz="1100" u="sng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45884152"/>
              </p:ext>
            </p:extLst>
          </p:nvPr>
        </p:nvGraphicFramePr>
        <p:xfrm>
          <a:off x="4002540" y="1042395"/>
          <a:ext cx="6160239" cy="4034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414344" y="728212"/>
            <a:ext cx="6558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Percentage of global population 65+ by LTC coverage deficits 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4578" y="1084835"/>
            <a:ext cx="3218334" cy="4601183"/>
          </a:xfrm>
        </p:spPr>
        <p:txBody>
          <a:bodyPr/>
          <a:lstStyle/>
          <a:p>
            <a:r>
              <a:rPr lang="en-GB" dirty="0" smtClean="0"/>
              <a:t>What is the size of older persons </a:t>
            </a:r>
            <a:r>
              <a:rPr lang="en-GB" dirty="0" smtClean="0">
                <a:solidFill>
                  <a:schemeClr val="bg1"/>
                </a:solidFill>
              </a:rPr>
              <a:t>concerned by deficits in rights to LTC 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042450" y="631031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3" y="1123837"/>
            <a:ext cx="3465784" cy="4601183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 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 </a:t>
            </a:r>
            <a:r>
              <a:rPr lang="en-GB" sz="3200" dirty="0">
                <a:solidFill>
                  <a:schemeClr val="bg1"/>
                </a:solidFill>
              </a:rPr>
              <a:t>(</a:t>
            </a:r>
            <a:r>
              <a:rPr lang="en-GB" sz="3200" dirty="0" smtClean="0">
                <a:solidFill>
                  <a:schemeClr val="bg1"/>
                </a:solidFill>
              </a:rPr>
              <a:t>Un)availability </a:t>
            </a:r>
            <a:r>
              <a:rPr lang="en-GB" sz="3200" dirty="0">
                <a:solidFill>
                  <a:schemeClr val="bg1"/>
                </a:solidFill>
              </a:rPr>
              <a:t>of quality </a:t>
            </a:r>
            <a:r>
              <a:rPr lang="en-GB" sz="3200" dirty="0" smtClean="0">
                <a:solidFill>
                  <a:schemeClr val="bg1"/>
                </a:solidFill>
              </a:rPr>
              <a:t>services: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Workforce shortages are too important to be compensated by unpaid volunteers or family members…</a:t>
            </a:r>
            <a:r>
              <a:rPr lang="en-GB" sz="3200" dirty="0">
                <a:solidFill>
                  <a:schemeClr val="bg1"/>
                </a:solidFill>
              </a:rPr>
              <a:t/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4760542" y="746528"/>
            <a:ext cx="50202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LTC 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workforce shortages</a:t>
            </a:r>
            <a:endParaRPr lang="en-GB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274"/>
              </p:ext>
            </p:extLst>
          </p:nvPr>
        </p:nvGraphicFramePr>
        <p:xfrm>
          <a:off x="4357470" y="1069398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5144814" y="5463410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800" dirty="0">
                <a:solidFill>
                  <a:srgbClr val="080872"/>
                </a:solidFill>
                <a:latin typeface="Calibri" panose="020F0502020204030204" pitchFamily="34" charset="0"/>
              </a:rPr>
              <a:t>*Threshold: 4. 2 per 100 persons aged 65</a:t>
            </a:r>
            <a:r>
              <a:rPr lang="en-GB" sz="8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+ </a:t>
            </a:r>
            <a:endParaRPr lang="en-GB" sz="800" dirty="0">
              <a:solidFill>
                <a:srgbClr val="080872"/>
              </a:solidFill>
              <a:latin typeface="Calibri" panose="020F0502020204030204" pitchFamily="34" charset="0"/>
            </a:endParaRPr>
          </a:p>
          <a:p>
            <a:pPr algn="r"/>
            <a:r>
              <a:rPr lang="en-GB" sz="8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estimates, 2015; OECD, 2014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021668" y="6211299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8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78948861"/>
              </p:ext>
            </p:extLst>
          </p:nvPr>
        </p:nvGraphicFramePr>
        <p:xfrm>
          <a:off x="4055166" y="1545802"/>
          <a:ext cx="6785112" cy="400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134680" y="915235"/>
            <a:ext cx="7050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Access deficits of older persons due </a:t>
            </a:r>
            <a:r>
              <a:rPr lang="en-GB" sz="2000" dirty="0">
                <a:solidFill>
                  <a:srgbClr val="080872"/>
                </a:solidFill>
                <a:latin typeface="Calibri" panose="020F0502020204030204" pitchFamily="34" charset="0"/>
              </a:rPr>
              <a:t>to workforce shortages</a:t>
            </a:r>
          </a:p>
          <a:p>
            <a:pPr algn="ctr"/>
            <a:r>
              <a:rPr lang="en-GB" sz="16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By Region, in </a:t>
            </a:r>
            <a:r>
              <a:rPr lang="en-GB" sz="1600" dirty="0">
                <a:solidFill>
                  <a:srgbClr val="080872"/>
                </a:solidFill>
                <a:latin typeface="Calibri" panose="020F0502020204030204" pitchFamily="34" charset="0"/>
              </a:rPr>
              <a:t>% of </a:t>
            </a:r>
            <a:r>
              <a:rPr lang="en-GB" sz="16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population aged 65 + </a:t>
            </a:r>
            <a:r>
              <a:rPr lang="en-GB" sz="1600" dirty="0">
                <a:solidFill>
                  <a:srgbClr val="080872"/>
                </a:solidFill>
                <a:latin typeface="Calibri" panose="020F0502020204030204" pitchFamily="34" charset="0"/>
              </a:rPr>
              <a:t>not covered*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8617092" y="5555743"/>
            <a:ext cx="28456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80872"/>
                </a:solidFill>
                <a:latin typeface="Calibri" panose="020F0502020204030204" pitchFamily="34" charset="0"/>
              </a:rPr>
              <a:t>*</a:t>
            </a:r>
            <a:r>
              <a:rPr lang="en-GB" sz="1000" dirty="0">
                <a:solidFill>
                  <a:srgbClr val="080872"/>
                </a:solidFill>
                <a:latin typeface="Calibri" panose="020F0502020204030204" pitchFamily="34" charset="0"/>
              </a:rPr>
              <a:t>Threshold: 4.2 LTC workers per 100 persons 65</a:t>
            </a:r>
            <a:r>
              <a:rPr lang="en-GB" sz="1000" dirty="0" smtClean="0">
                <a:solidFill>
                  <a:srgbClr val="080872"/>
                </a:solidFill>
                <a:latin typeface="Calibri" panose="020F0502020204030204" pitchFamily="34" charset="0"/>
              </a:rPr>
              <a:t>+</a:t>
            </a:r>
          </a:p>
          <a:p>
            <a:pPr algn="r"/>
            <a:r>
              <a:rPr lang="en-GB" sz="1000" dirty="0">
                <a:solidFill>
                  <a:srgbClr val="002060"/>
                </a:solidFill>
                <a:latin typeface="Calibri" panose="020F0502020204030204" pitchFamily="34" charset="0"/>
              </a:rPr>
              <a:t>Source: ILO estimates, 2015; OECD, 2014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</a:t>
            </a:r>
            <a:br>
              <a:rPr lang="en-GB" dirty="0" smtClean="0"/>
            </a:br>
            <a:r>
              <a:rPr lang="en-GB" dirty="0" smtClean="0"/>
              <a:t>workforce  shortages on older persons access to LTC: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LTC access deficits of older persons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4021668" y="65087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AGE Annual Conference 2018, 6 June 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9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978</Words>
  <Application>Microsoft Office PowerPoint</Application>
  <PresentationFormat>Widescreen</PresentationFormat>
  <Paragraphs>176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HY중고딕</vt:lpstr>
      <vt:lpstr>Times New Roman</vt:lpstr>
      <vt:lpstr>Wingdings 2</vt:lpstr>
      <vt:lpstr>Frame</vt:lpstr>
      <vt:lpstr> Ensuring Older Persons’ Rights to Long-term care through social protection floors </vt:lpstr>
      <vt:lpstr>Overview </vt:lpstr>
      <vt:lpstr>What are the legal foundations of rights to LTC for older persons? </vt:lpstr>
      <vt:lpstr>National social protection floors for older persons  (R 202):   What needs to be reflected in national legislation?</vt:lpstr>
      <vt:lpstr>PowerPoint Presentation</vt:lpstr>
      <vt:lpstr> Global deficits in rights of older persons to LTC</vt:lpstr>
      <vt:lpstr>What is the size of older persons concerned by deficits in rights to LTC ?</vt:lpstr>
      <vt:lpstr>    (Un)availability of quality services:  Workforce shortages are too important to be compensated by unpaid volunteers or family members…  </vt:lpstr>
      <vt:lpstr>Impact of workforce  shortages on older persons access to LTC:  LTC access deficits of older persons </vt:lpstr>
      <vt:lpstr>  Affordability of  quality services   </vt:lpstr>
      <vt:lpstr>Older persons with rights to LTC:   Deficits due to lack of public funding for quality services </vt:lpstr>
      <vt:lpstr>PowerPoint Presentation</vt:lpstr>
      <vt:lpstr>                How is LTC covered in Social Protection Floors?                  Components of Social Protection Floors :  </vt:lpstr>
      <vt:lpstr>Addressing deficits:   Providing and implementing rights to universal health and LTC protection within national social protection floors  (R 202)</vt:lpstr>
      <vt:lpstr>PowerPoint Presentation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ILO’s Approach to Ensuring Older Persons’ Rights to Care and Addressing Deficits Impacting on Old Age Poverty</dc:title>
  <dc:creator>Scheil-Adlung, Xenia</dc:creator>
  <cp:lastModifiedBy>Xenia Scheiladlung</cp:lastModifiedBy>
  <cp:revision>61</cp:revision>
  <cp:lastPrinted>2016-04-25T07:02:14Z</cp:lastPrinted>
  <dcterms:created xsi:type="dcterms:W3CDTF">2016-04-06T09:52:08Z</dcterms:created>
  <dcterms:modified xsi:type="dcterms:W3CDTF">2018-05-09T16:26:47Z</dcterms:modified>
</cp:coreProperties>
</file>